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147481977" r:id="rId2"/>
    <p:sldId id="2147481989" r:id="rId3"/>
    <p:sldId id="281" r:id="rId4"/>
    <p:sldId id="257" r:id="rId5"/>
    <p:sldId id="282" r:id="rId6"/>
    <p:sldId id="283" r:id="rId7"/>
    <p:sldId id="285" r:id="rId8"/>
    <p:sldId id="2147477947" r:id="rId9"/>
    <p:sldId id="284" r:id="rId10"/>
    <p:sldId id="2147477948" r:id="rId11"/>
    <p:sldId id="278" r:id="rId12"/>
    <p:sldId id="2147477949" r:id="rId13"/>
    <p:sldId id="2147481964" r:id="rId14"/>
    <p:sldId id="2147477950" r:id="rId15"/>
    <p:sldId id="2147481965" r:id="rId16"/>
    <p:sldId id="264" r:id="rId17"/>
    <p:sldId id="2147481963" r:id="rId18"/>
    <p:sldId id="2147481972" r:id="rId19"/>
    <p:sldId id="2147481967" r:id="rId20"/>
    <p:sldId id="2147481966" r:id="rId21"/>
    <p:sldId id="2147481968" r:id="rId22"/>
    <p:sldId id="2147481969" r:id="rId23"/>
    <p:sldId id="2147481970" r:id="rId24"/>
    <p:sldId id="2147481976" r:id="rId25"/>
    <p:sldId id="2147481981" r:id="rId26"/>
    <p:sldId id="2147481983" r:id="rId27"/>
    <p:sldId id="2147481982" r:id="rId28"/>
    <p:sldId id="2147481971" r:id="rId29"/>
    <p:sldId id="2147481985" r:id="rId30"/>
    <p:sldId id="2147481973" r:id="rId31"/>
    <p:sldId id="2147481974" r:id="rId32"/>
    <p:sldId id="2147481978" r:id="rId33"/>
    <p:sldId id="2147481975" r:id="rId34"/>
    <p:sldId id="2147481979" r:id="rId35"/>
  </p:sldIdLst>
  <p:sldSz cx="18288000" cy="10287000"/>
  <p:notesSz cx="6858000" cy="9144000"/>
  <p:embeddedFontLst>
    <p:embeddedFont>
      <p:font typeface="Canva Sans" panose="020B0604020202020204" charset="0"/>
      <p:regular r:id="rId37"/>
    </p:embeddedFont>
    <p:embeddedFont>
      <p:font typeface="Canva Sans Bold" panose="020B0604020202020204" charset="0"/>
      <p:regular r:id="rId38"/>
    </p:embeddedFont>
    <p:embeddedFont>
      <p:font typeface="Helios" panose="020B0604020202020204" charset="0"/>
      <p:regular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E30"/>
    <a:srgbClr val="118365"/>
    <a:srgbClr val="1A9A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91429" autoAdjust="0"/>
  </p:normalViewPr>
  <p:slideViewPr>
    <p:cSldViewPr>
      <p:cViewPr varScale="1">
        <p:scale>
          <a:sx n="49" d="100"/>
          <a:sy n="49" d="100"/>
        </p:scale>
        <p:origin x="418"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710B4-FEED-49D8-A7CB-09C779894016}" type="datetimeFigureOut">
              <a:rPr lang="en-IN" smtClean="0"/>
              <a:t>21-08-2024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2E44-2184-4379-8300-885311803806}" type="slidenum">
              <a:rPr lang="en-IN" smtClean="0"/>
              <a:t>‹#›</a:t>
            </a:fld>
            <a:endParaRPr lang="en-IN"/>
          </a:p>
        </p:txBody>
      </p:sp>
    </p:spTree>
    <p:extLst>
      <p:ext uri="{BB962C8B-B14F-4D97-AF65-F5344CB8AC3E}">
        <p14:creationId xmlns:p14="http://schemas.microsoft.com/office/powerpoint/2010/main" val="220921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usinesswire.com/news/home/20200508005025/en/IDCs-Global-DataSphere-Forecast-Shows-Continued-Steady-Growth-in-the-Creation-and-Consumption-of-Dat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usinesswire.com/news/home/20200508005025/en/IDCs-Global-DataSphere-Forecast-Shows-Continued-Steady-Growth-in-the-Creation-and-Consumption-of-Dat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We’ve talked to a wide range of customers who have led their organizations in data-first modernization.  And we understand that businesses today face a variety of data and analytics challenges that can be difficult to navigate.</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To put this into perspective, research shows “the amount of data created over the next three years will be more than the data created over the past 30 years.” Accessing and managing real-time data on the cloud is a top priority for long-term success. Investing in a comprehensive data &amp; analytics platform can address the hurdles encountered in your current data ecosystem.</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Source: </a:t>
            </a:r>
            <a:r>
              <a:rPr lang="en-US" sz="18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IDC Global DataSphere Forecast, 2020</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318278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783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11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58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99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3052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631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10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941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789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We’ve talked to a wide range of customers who have led their organizations in data-first modernization.  And we understand that businesses today face a variety of data and analytics challenges that can be difficult to navigate.</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To put this into perspective, research shows “the amount of data created over the next three years will be more than the data created over the past 30 years.” Accessing and managing real-time data on the cloud is a top priority for long-term success. Investing in a comprehensive data &amp; analytics platform can address the hurdles encountered in your current data ecosystem.</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Source: </a:t>
            </a:r>
            <a:r>
              <a:rPr lang="en-US" sz="18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IDC Global DataSphere Forecast, 2020</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104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373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55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6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6226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935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2024-08-21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067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777240"/>
            <a:ext cx="18288000" cy="9509760"/>
          </a:xfrm>
          <a:prstGeom prst="rect">
            <a:avLst/>
          </a:prstGeom>
        </p:spPr>
      </p:pic>
    </p:spTree>
    <p:extLst>
      <p:ext uri="{BB962C8B-B14F-4D97-AF65-F5344CB8AC3E}">
        <p14:creationId xmlns:p14="http://schemas.microsoft.com/office/powerpoint/2010/main" val="816367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3" Type="http://schemas.openxmlformats.org/officeDocument/2006/relationships/image" Target="../media/image5.jpeg"/><Relationship Id="rId21" Type="http://schemas.openxmlformats.org/officeDocument/2006/relationships/image" Target="../media/image43.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svg"/></Relationships>
</file>

<file path=ppt/slides/_rels/slide18.xml.rels><?xml version="1.0" encoding="UTF-8" standalone="yes"?>
<Relationships xmlns="http://schemas.openxmlformats.org/package/2006/relationships"><Relationship Id="rId13" Type="http://schemas.openxmlformats.org/officeDocument/2006/relationships/image" Target="../media/image53.svg"/><Relationship Id="rId18" Type="http://schemas.openxmlformats.org/officeDocument/2006/relationships/image" Target="../media/image57.svg"/><Relationship Id="rId26" Type="http://schemas.openxmlformats.org/officeDocument/2006/relationships/image" Target="../media/image65.svg"/><Relationship Id="rId3" Type="http://schemas.openxmlformats.org/officeDocument/2006/relationships/image" Target="../media/image5.jpe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svg"/><Relationship Id="rId2" Type="http://schemas.openxmlformats.org/officeDocument/2006/relationships/notesSlide" Target="../notesSlides/notesSlide4.xml"/><Relationship Id="rId16" Type="http://schemas.openxmlformats.org/officeDocument/2006/relationships/image" Target="../media/image55.svg"/><Relationship Id="rId20" Type="http://schemas.openxmlformats.org/officeDocument/2006/relationships/image" Target="../media/image59.svg"/><Relationship Id="rId29"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1.svg"/><Relationship Id="rId24" Type="http://schemas.openxmlformats.org/officeDocument/2006/relationships/image" Target="../media/image63.svg"/><Relationship Id="rId32" Type="http://schemas.openxmlformats.org/officeDocument/2006/relationships/image" Target="../media/image71.png"/><Relationship Id="rId5" Type="http://schemas.openxmlformats.org/officeDocument/2006/relationships/image" Target="../media/image45.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svg"/><Relationship Id="rId10" Type="http://schemas.openxmlformats.org/officeDocument/2006/relationships/image" Target="../media/image50.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26.png"/><Relationship Id="rId9" Type="http://schemas.openxmlformats.org/officeDocument/2006/relationships/image" Target="../media/image49.svg"/><Relationship Id="rId14" Type="http://schemas.openxmlformats.org/officeDocument/2006/relationships/image" Target="../media/image18.png"/><Relationship Id="rId22" Type="http://schemas.openxmlformats.org/officeDocument/2006/relationships/image" Target="../media/image61.svg"/><Relationship Id="rId27" Type="http://schemas.openxmlformats.org/officeDocument/2006/relationships/image" Target="../media/image66.png"/><Relationship Id="rId30" Type="http://schemas.openxmlformats.org/officeDocument/2006/relationships/image" Target="../media/image69.svg"/><Relationship Id="rId35" Type="http://schemas.openxmlformats.org/officeDocument/2006/relationships/image" Target="../media/image74.svg"/><Relationship Id="rId8"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olorful objects&#10;&#10;Description automatically generated">
            <a:extLst>
              <a:ext uri="{FF2B5EF4-FFF2-40B4-BE49-F238E27FC236}">
                <a16:creationId xmlns:a16="http://schemas.microsoft.com/office/drawing/2014/main" id="{DE19B65E-2842-14E5-001C-26D2FF601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 y="7620"/>
            <a:ext cx="18274453" cy="10279380"/>
          </a:xfrm>
          <a:prstGeom prst="rect">
            <a:avLst/>
          </a:prstGeom>
        </p:spPr>
      </p:pic>
      <p:sp>
        <p:nvSpPr>
          <p:cNvPr id="4" name="Freeform 4">
            <a:extLst>
              <a:ext uri="{FF2B5EF4-FFF2-40B4-BE49-F238E27FC236}">
                <a16:creationId xmlns:a16="http://schemas.microsoft.com/office/drawing/2014/main" id="{FF622ACF-2BDC-4705-235C-3C3B5D236011}"/>
              </a:ext>
            </a:extLst>
          </p:cNvPr>
          <p:cNvSpPr/>
          <p:nvPr/>
        </p:nvSpPr>
        <p:spPr>
          <a:xfrm>
            <a:off x="12268200" y="1569320"/>
            <a:ext cx="2667000" cy="2659780"/>
          </a:xfrm>
          <a:custGeom>
            <a:avLst/>
            <a:gdLst/>
            <a:ahLst/>
            <a:cxnLst/>
            <a:rect l="l" t="t" r="r" b="b"/>
            <a:pathLst>
              <a:path w="1786954" h="1786954">
                <a:moveTo>
                  <a:pt x="0" y="0"/>
                </a:moveTo>
                <a:lnTo>
                  <a:pt x="1786954" y="0"/>
                </a:lnTo>
                <a:lnTo>
                  <a:pt x="1786954" y="1786954"/>
                </a:lnTo>
                <a:lnTo>
                  <a:pt x="0" y="1786954"/>
                </a:lnTo>
                <a:lnTo>
                  <a:pt x="0" y="0"/>
                </a:lnTo>
                <a:close/>
              </a:path>
            </a:pathLst>
          </a:custGeom>
          <a:blipFill>
            <a:blip r:embed="rId3"/>
            <a:stretch>
              <a:fillRect/>
            </a:stretch>
          </a:blipFill>
        </p:spPr>
        <p:txBody>
          <a:bodyPr/>
          <a:lstStyle/>
          <a:p>
            <a:endParaRPr lang="en-IN" dirty="0"/>
          </a:p>
        </p:txBody>
      </p:sp>
      <p:sp>
        <p:nvSpPr>
          <p:cNvPr id="5" name="TextBox 5">
            <a:extLst>
              <a:ext uri="{FF2B5EF4-FFF2-40B4-BE49-F238E27FC236}">
                <a16:creationId xmlns:a16="http://schemas.microsoft.com/office/drawing/2014/main" id="{DE178F55-7160-8529-0DEF-0836ECC723F4}"/>
              </a:ext>
            </a:extLst>
          </p:cNvPr>
          <p:cNvSpPr txBox="1"/>
          <p:nvPr/>
        </p:nvSpPr>
        <p:spPr>
          <a:xfrm>
            <a:off x="7620000" y="4799928"/>
            <a:ext cx="11353800" cy="250190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Microsoft Fabric</a:t>
            </a:r>
          </a:p>
          <a:p>
            <a:pPr algn="ctr">
              <a:lnSpc>
                <a:spcPts val="9687"/>
              </a:lnSpc>
            </a:pPr>
            <a:r>
              <a:rPr lang="en-US" sz="8000" b="1" dirty="0">
                <a:solidFill>
                  <a:srgbClr val="083E30"/>
                </a:solidFill>
                <a:latin typeface="+mj-lt"/>
              </a:rPr>
              <a:t>Training</a:t>
            </a:r>
          </a:p>
        </p:txBody>
      </p:sp>
    </p:spTree>
    <p:extLst>
      <p:ext uri="{BB962C8B-B14F-4D97-AF65-F5344CB8AC3E}">
        <p14:creationId xmlns:p14="http://schemas.microsoft.com/office/powerpoint/2010/main" val="265046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1B6DFE-986A-81F3-C0B1-11692A9BFC62}"/>
              </a:ext>
            </a:extLst>
          </p:cNvPr>
          <p:cNvSpPr txBox="1">
            <a:spLocks/>
          </p:cNvSpPr>
          <p:nvPr/>
        </p:nvSpPr>
        <p:spPr>
          <a:xfrm>
            <a:off x="0" y="175850"/>
            <a:ext cx="18288000"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US" dirty="0"/>
              <a:t>Data and analytics challenges</a:t>
            </a:r>
          </a:p>
        </p:txBody>
      </p:sp>
      <p:sp>
        <p:nvSpPr>
          <p:cNvPr id="5" name="TextBox 4">
            <a:extLst>
              <a:ext uri="{FF2B5EF4-FFF2-40B4-BE49-F238E27FC236}">
                <a16:creationId xmlns:a16="http://schemas.microsoft.com/office/drawing/2014/main" id="{8531271B-0101-373D-E686-CF81E01A29D2}"/>
              </a:ext>
            </a:extLst>
          </p:cNvPr>
          <p:cNvSpPr txBox="1"/>
          <p:nvPr/>
        </p:nvSpPr>
        <p:spPr>
          <a:xfrm>
            <a:off x="1371600" y="2093269"/>
            <a:ext cx="4495800" cy="75815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Many Products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Different Experiences</a:t>
            </a:r>
          </a:p>
          <a:p>
            <a:pPr marL="0" marR="0" lvl="0" indent="0" algn="l" defTabSz="914400" rtl="0" eaLnBrk="1" fontAlgn="auto" latinLnBrk="0" hangingPunct="1">
              <a:lnSpc>
                <a:spcPct val="100000"/>
              </a:lnSpc>
              <a:spcBef>
                <a:spcPts val="1600"/>
              </a:spcBef>
              <a:spcAft>
                <a:spcPts val="0"/>
              </a:spcAft>
              <a:buClrTx/>
              <a:buSzTx/>
              <a:buFontTx/>
              <a:buNone/>
              <a:tabLst/>
              <a:defRPr/>
            </a:pPr>
            <a:r>
              <a:rPr lang="en-US" sz="2000" dirty="0">
                <a:solidFill>
                  <a:schemeClr val="bg1"/>
                </a:solidFill>
                <a:latin typeface="Segoe UI"/>
              </a:rPr>
              <a:t>Different License </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Different Configurations </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Proprietary and Open</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Dedicated and Serverless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PaaS and SaaS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Different Business Models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Steep Learning Curves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Deep Expertise Needed</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High Integration Effort</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Multiple copies of Truth</a:t>
            </a:r>
          </a:p>
          <a:p>
            <a:pPr marL="0" marR="0" lvl="0" indent="0" algn="l" defTabSz="914400" rtl="0" eaLnBrk="1" fontAlgn="auto" latinLnBrk="0" hangingPunct="1">
              <a:lnSpc>
                <a:spcPct val="100000"/>
              </a:lnSpc>
              <a:spcBef>
                <a:spcPts val="1600"/>
              </a:spcBef>
              <a:spcAft>
                <a:spcPts val="0"/>
              </a:spcAft>
              <a:buClrTx/>
              <a:buSzTx/>
              <a:buFontTx/>
              <a:buNone/>
              <a:tabLst/>
              <a:defRPr/>
            </a:pPr>
            <a:r>
              <a:rPr lang="en-US" sz="2000" dirty="0">
                <a:solidFill>
                  <a:schemeClr val="bg1"/>
                </a:solidFill>
                <a:latin typeface="Segoe UI"/>
              </a:rPr>
              <a:t>Long Development Cycles </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Cost – Too Many factor to Manage</a:t>
            </a:r>
          </a:p>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10320F02-4881-98A6-BA8A-E94D39D9B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2107720"/>
            <a:ext cx="8839200" cy="7226643"/>
          </a:xfrm>
          <a:prstGeom prst="rect">
            <a:avLst/>
          </a:prstGeom>
        </p:spPr>
      </p:pic>
    </p:spTree>
    <p:extLst>
      <p:ext uri="{BB962C8B-B14F-4D97-AF65-F5344CB8AC3E}">
        <p14:creationId xmlns:p14="http://schemas.microsoft.com/office/powerpoint/2010/main" val="188257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and blue gradient&#10;&#10;Description automatically generated">
            <a:extLst>
              <a:ext uri="{FF2B5EF4-FFF2-40B4-BE49-F238E27FC236}">
                <a16:creationId xmlns:a16="http://schemas.microsoft.com/office/drawing/2014/main" id="{673A7A44-CE7E-8316-E4FF-2D3E7BB14614}"/>
              </a:ext>
            </a:extLst>
          </p:cNvPr>
          <p:cNvPicPr>
            <a:picLocks noChangeAspect="1"/>
          </p:cNvPicPr>
          <p:nvPr/>
        </p:nvPicPr>
        <p:blipFill>
          <a:blip r:embed="rId2"/>
          <a:stretch>
            <a:fillRect/>
          </a:stretch>
        </p:blipFill>
        <p:spPr>
          <a:xfrm>
            <a:off x="47583" y="1"/>
            <a:ext cx="18240417" cy="10317076"/>
          </a:xfrm>
          <a:prstGeom prst="rect">
            <a:avLst/>
          </a:prstGeom>
        </p:spPr>
      </p:pic>
      <p:grpSp>
        <p:nvGrpSpPr>
          <p:cNvPr id="2" name="Group 2"/>
          <p:cNvGrpSpPr/>
          <p:nvPr/>
        </p:nvGrpSpPr>
        <p:grpSpPr>
          <a:xfrm>
            <a:off x="-1287623" y="9258300"/>
            <a:ext cx="5765006" cy="1028700"/>
            <a:chOff x="0" y="0"/>
            <a:chExt cx="1049690" cy="187305"/>
          </a:xfrm>
        </p:grpSpPr>
        <p:sp>
          <p:nvSpPr>
            <p:cNvPr id="3" name="Freeform 3"/>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dirty="0"/>
            </a:p>
          </p:txBody>
        </p:sp>
        <p:sp>
          <p:nvSpPr>
            <p:cNvPr id="4" name="TextBox 4"/>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271220" y="3009900"/>
            <a:ext cx="15080946" cy="5892513"/>
            <a:chOff x="0" y="0"/>
            <a:chExt cx="1953580" cy="639203"/>
          </a:xfrm>
          <a:solidFill>
            <a:schemeClr val="bg1">
              <a:lumMod val="95000"/>
            </a:schemeClr>
          </a:solidFill>
        </p:grpSpPr>
        <p:sp>
          <p:nvSpPr>
            <p:cNvPr id="12" name="Freeform 12"/>
            <p:cNvSpPr/>
            <p:nvPr/>
          </p:nvSpPr>
          <p:spPr>
            <a:xfrm>
              <a:off x="0" y="0"/>
              <a:ext cx="1953580" cy="639203"/>
            </a:xfrm>
            <a:custGeom>
              <a:avLst/>
              <a:gdLst/>
              <a:ahLst/>
              <a:cxnLst/>
              <a:rect l="l" t="t" r="r" b="b"/>
              <a:pathLst>
                <a:path w="1953580" h="639203">
                  <a:moveTo>
                    <a:pt x="0" y="0"/>
                  </a:moveTo>
                  <a:lnTo>
                    <a:pt x="1953580" y="0"/>
                  </a:lnTo>
                  <a:lnTo>
                    <a:pt x="1953580" y="639203"/>
                  </a:lnTo>
                  <a:lnTo>
                    <a:pt x="0" y="639203"/>
                  </a:lnTo>
                  <a:close/>
                </a:path>
              </a:pathLst>
            </a:custGeom>
            <a:grpFill/>
          </p:spPr>
          <p:txBody>
            <a:bodyPr/>
            <a:lstStyle/>
            <a:p>
              <a:endParaRPr lang="en-IN" dirty="0"/>
            </a:p>
          </p:txBody>
        </p:sp>
        <p:sp>
          <p:nvSpPr>
            <p:cNvPr id="13" name="TextBox 13"/>
            <p:cNvSpPr txBox="1"/>
            <p:nvPr/>
          </p:nvSpPr>
          <p:spPr>
            <a:xfrm>
              <a:off x="0" y="-38100"/>
              <a:ext cx="1953580" cy="677303"/>
            </a:xfrm>
            <a:prstGeom prst="rect">
              <a:avLst/>
            </a:prstGeom>
            <a:grpFill/>
          </p:spPr>
          <p:txBody>
            <a:bodyPr lIns="50800" tIns="50800" rIns="50800" bIns="50800" rtlCol="0" anchor="ctr"/>
            <a:lstStyle/>
            <a:p>
              <a:pPr algn="ctr">
                <a:lnSpc>
                  <a:spcPts val="2100"/>
                </a:lnSpc>
              </a:pPr>
              <a:endParaRPr dirty="0"/>
            </a:p>
          </p:txBody>
        </p:sp>
      </p:grpSp>
      <p:sp>
        <p:nvSpPr>
          <p:cNvPr id="14" name="Freeform 14"/>
          <p:cNvSpPr/>
          <p:nvPr/>
        </p:nvSpPr>
        <p:spPr>
          <a:xfrm>
            <a:off x="710683" y="4465747"/>
            <a:ext cx="1039338" cy="1376607"/>
          </a:xfrm>
          <a:custGeom>
            <a:avLst/>
            <a:gdLst/>
            <a:ahLst/>
            <a:cxnLst/>
            <a:rect l="l" t="t" r="r" b="b"/>
            <a:pathLst>
              <a:path w="1039338" h="1376607">
                <a:moveTo>
                  <a:pt x="0" y="0"/>
                </a:moveTo>
                <a:lnTo>
                  <a:pt x="1039338" y="0"/>
                </a:lnTo>
                <a:lnTo>
                  <a:pt x="1039338" y="1376607"/>
                </a:lnTo>
                <a:lnTo>
                  <a:pt x="0" y="13766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5" name="Freeform 15"/>
          <p:cNvSpPr/>
          <p:nvPr/>
        </p:nvSpPr>
        <p:spPr>
          <a:xfrm>
            <a:off x="13327741" y="4425445"/>
            <a:ext cx="1753721" cy="1361326"/>
          </a:xfrm>
          <a:custGeom>
            <a:avLst/>
            <a:gdLst/>
            <a:ahLst/>
            <a:cxnLst/>
            <a:rect l="l" t="t" r="r" b="b"/>
            <a:pathLst>
              <a:path w="1753721" h="1361326">
                <a:moveTo>
                  <a:pt x="0" y="0"/>
                </a:moveTo>
                <a:lnTo>
                  <a:pt x="1753721" y="0"/>
                </a:lnTo>
                <a:lnTo>
                  <a:pt x="1753721" y="1361326"/>
                </a:lnTo>
                <a:lnTo>
                  <a:pt x="0" y="1361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7" name="TextBox 17"/>
          <p:cNvSpPr txBox="1"/>
          <p:nvPr/>
        </p:nvSpPr>
        <p:spPr>
          <a:xfrm>
            <a:off x="-4116" y="517014"/>
            <a:ext cx="18292116" cy="1285875"/>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US" dirty="0"/>
              <a:t>Current Ecosystem</a:t>
            </a:r>
          </a:p>
        </p:txBody>
      </p:sp>
      <p:sp>
        <p:nvSpPr>
          <p:cNvPr id="22" name="Speech Bubble: Rectangle 21">
            <a:extLst>
              <a:ext uri="{FF2B5EF4-FFF2-40B4-BE49-F238E27FC236}">
                <a16:creationId xmlns:a16="http://schemas.microsoft.com/office/drawing/2014/main" id="{66A9CF66-FF2C-4B77-817B-30B731628BF0}"/>
              </a:ext>
            </a:extLst>
          </p:cNvPr>
          <p:cNvSpPr/>
          <p:nvPr/>
        </p:nvSpPr>
        <p:spPr>
          <a:xfrm>
            <a:off x="780853" y="2691103"/>
            <a:ext cx="12394881" cy="1229940"/>
          </a:xfrm>
          <a:prstGeom prst="wedgeRectCallout">
            <a:avLst>
              <a:gd name="adj1" fmla="val -41153"/>
              <a:gd name="adj2" fmla="val 938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267A5D6D-6764-4AFE-8578-EC33A03769E1}"/>
              </a:ext>
            </a:extLst>
          </p:cNvPr>
          <p:cNvSpPr txBox="1"/>
          <p:nvPr/>
        </p:nvSpPr>
        <p:spPr>
          <a:xfrm>
            <a:off x="1219201" y="3009900"/>
            <a:ext cx="11734800" cy="984885"/>
          </a:xfrm>
          <a:prstGeom prst="rect">
            <a:avLst/>
          </a:prstGeom>
          <a:noFill/>
        </p:spPr>
        <p:txBody>
          <a:bodyPr wrap="square" rtlCol="0">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i="0" u="none" strike="noStrike" kern="1200" cap="none" spc="0" normalizeH="0" baseline="0" noProof="0" dirty="0">
                <a:ln>
                  <a:noFill/>
                </a:ln>
                <a:solidFill>
                  <a:schemeClr val="tx1">
                    <a:lumMod val="85000"/>
                    <a:lumOff val="15000"/>
                  </a:schemeClr>
                </a:solidFill>
                <a:effectLst/>
                <a:uLnTx/>
                <a:uFillTx/>
              </a:rPr>
              <a:t>Challenges in Data Analytics Cycle - </a:t>
            </a:r>
            <a:r>
              <a:rPr kumimoji="0" lang="en-US" sz="3399" b="1" i="0" u="none" strike="noStrike" kern="1200" cap="none" spc="0" normalizeH="0" baseline="0" noProof="0" dirty="0">
                <a:ln>
                  <a:noFill/>
                </a:ln>
                <a:solidFill>
                  <a:srgbClr val="FF0000"/>
                </a:solidFill>
                <a:effectLst/>
                <a:uLnTx/>
                <a:uFillTx/>
              </a:rPr>
              <a:t>Multiple Sources</a:t>
            </a:r>
          </a:p>
          <a:p>
            <a:endParaRPr lang="en-IN" dirty="0"/>
          </a:p>
        </p:txBody>
      </p:sp>
      <p:sp>
        <p:nvSpPr>
          <p:cNvPr id="24" name="Freeform 15">
            <a:extLst>
              <a:ext uri="{FF2B5EF4-FFF2-40B4-BE49-F238E27FC236}">
                <a16:creationId xmlns:a16="http://schemas.microsoft.com/office/drawing/2014/main" id="{D99CA4D2-1C24-49FA-941F-0F0AB8C014DC}"/>
              </a:ext>
            </a:extLst>
          </p:cNvPr>
          <p:cNvSpPr/>
          <p:nvPr/>
        </p:nvSpPr>
        <p:spPr>
          <a:xfrm>
            <a:off x="3478187" y="4391356"/>
            <a:ext cx="1757924" cy="1519827"/>
          </a:xfrm>
          <a:custGeom>
            <a:avLst/>
            <a:gdLst/>
            <a:ahLst/>
            <a:cxnLst/>
            <a:rect l="l" t="t" r="r" b="b"/>
            <a:pathLst>
              <a:path w="1796089" h="1796089">
                <a:moveTo>
                  <a:pt x="0" y="0"/>
                </a:moveTo>
                <a:lnTo>
                  <a:pt x="1796089" y="0"/>
                </a:lnTo>
                <a:lnTo>
                  <a:pt x="1796089" y="1796089"/>
                </a:lnTo>
                <a:lnTo>
                  <a:pt x="0" y="17960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25" name="AutoShape 20">
            <a:extLst>
              <a:ext uri="{FF2B5EF4-FFF2-40B4-BE49-F238E27FC236}">
                <a16:creationId xmlns:a16="http://schemas.microsoft.com/office/drawing/2014/main" id="{639E225F-42FD-435B-B6E5-BF890072B968}"/>
              </a:ext>
            </a:extLst>
          </p:cNvPr>
          <p:cNvSpPr/>
          <p:nvPr/>
        </p:nvSpPr>
        <p:spPr>
          <a:xfrm>
            <a:off x="2160134" y="5219700"/>
            <a:ext cx="1040266" cy="0"/>
          </a:xfrm>
          <a:prstGeom prst="line">
            <a:avLst/>
          </a:prstGeom>
          <a:ln w="38100" cap="flat">
            <a:solidFill>
              <a:srgbClr val="000000"/>
            </a:solidFill>
            <a:prstDash val="solid"/>
            <a:headEnd type="none" w="sm" len="sm"/>
            <a:tailEnd type="arrow" w="med" len="sm"/>
          </a:ln>
        </p:spPr>
        <p:txBody>
          <a:bodyPr/>
          <a:lstStyle/>
          <a:p>
            <a:endParaRPr lang="en-IN" dirty="0"/>
          </a:p>
        </p:txBody>
      </p:sp>
      <p:sp>
        <p:nvSpPr>
          <p:cNvPr id="26" name="TextBox 21">
            <a:extLst>
              <a:ext uri="{FF2B5EF4-FFF2-40B4-BE49-F238E27FC236}">
                <a16:creationId xmlns:a16="http://schemas.microsoft.com/office/drawing/2014/main" id="{68341593-E99D-4C56-82A2-7BFA3127B012}"/>
              </a:ext>
            </a:extLst>
          </p:cNvPr>
          <p:cNvSpPr txBox="1"/>
          <p:nvPr/>
        </p:nvSpPr>
        <p:spPr>
          <a:xfrm>
            <a:off x="2133600" y="4686300"/>
            <a:ext cx="1039338" cy="413383"/>
          </a:xfrm>
          <a:prstGeom prst="rect">
            <a:avLst/>
          </a:prstGeom>
        </p:spPr>
        <p:txBody>
          <a:bodyPr wrap="square" lIns="0" tIns="0" rIns="0" bIns="0" rtlCol="0" anchor="t">
            <a:spAutoFit/>
          </a:bodyPr>
          <a:lstStyle/>
          <a:p>
            <a:pPr algn="ctr">
              <a:lnSpc>
                <a:spcPts val="3359"/>
              </a:lnSpc>
            </a:pPr>
            <a:r>
              <a:rPr lang="en-US" sz="2500" dirty="0">
                <a:solidFill>
                  <a:srgbClr val="000000"/>
                </a:solidFill>
                <a:latin typeface="+mj-lt"/>
              </a:rPr>
              <a:t>Copy</a:t>
            </a:r>
          </a:p>
        </p:txBody>
      </p:sp>
      <p:sp>
        <p:nvSpPr>
          <p:cNvPr id="27" name="Speech Bubble: Rectangle 26">
            <a:extLst>
              <a:ext uri="{FF2B5EF4-FFF2-40B4-BE49-F238E27FC236}">
                <a16:creationId xmlns:a16="http://schemas.microsoft.com/office/drawing/2014/main" id="{E7C17AAD-DBE9-403F-A271-CFAEA0D5AC87}"/>
              </a:ext>
            </a:extLst>
          </p:cNvPr>
          <p:cNvSpPr/>
          <p:nvPr/>
        </p:nvSpPr>
        <p:spPr>
          <a:xfrm>
            <a:off x="3530919" y="2628900"/>
            <a:ext cx="4774881" cy="1229940"/>
          </a:xfrm>
          <a:prstGeom prst="wedgeRectCallout">
            <a:avLst>
              <a:gd name="adj1" fmla="val -41153"/>
              <a:gd name="adj2" fmla="val 938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1AF365F9-0EB0-40ED-A22C-3BA68FF86453}"/>
              </a:ext>
            </a:extLst>
          </p:cNvPr>
          <p:cNvSpPr txBox="1"/>
          <p:nvPr/>
        </p:nvSpPr>
        <p:spPr>
          <a:xfrm>
            <a:off x="4127362" y="2880128"/>
            <a:ext cx="4067214" cy="664990"/>
          </a:xfrm>
          <a:prstGeom prst="rect">
            <a:avLst/>
          </a:prstGeom>
          <a:noFill/>
        </p:spPr>
        <p:txBody>
          <a:bodyPr wrap="square" rtlCol="0">
            <a:spAutoFit/>
          </a:bodyPr>
          <a:lstStyle/>
          <a:p>
            <a:pPr>
              <a:lnSpc>
                <a:spcPts val="4759"/>
              </a:lnSpc>
            </a:pPr>
            <a:r>
              <a:rPr lang="en-US" sz="3400" dirty="0">
                <a:solidFill>
                  <a:schemeClr val="tx1">
                    <a:lumMod val="85000"/>
                    <a:lumOff val="15000"/>
                  </a:schemeClr>
                </a:solidFill>
                <a:latin typeface="+mj-lt"/>
              </a:rPr>
              <a:t>Copy to Lake House</a:t>
            </a:r>
            <a:endParaRPr lang="en-IN" sz="3600" dirty="0">
              <a:solidFill>
                <a:schemeClr val="tx1">
                  <a:lumMod val="85000"/>
                  <a:lumOff val="15000"/>
                </a:schemeClr>
              </a:solidFill>
              <a:latin typeface="+mj-lt"/>
            </a:endParaRPr>
          </a:p>
        </p:txBody>
      </p:sp>
      <p:sp>
        <p:nvSpPr>
          <p:cNvPr id="33" name="AutoShape 20">
            <a:extLst>
              <a:ext uri="{FF2B5EF4-FFF2-40B4-BE49-F238E27FC236}">
                <a16:creationId xmlns:a16="http://schemas.microsoft.com/office/drawing/2014/main" id="{38A13E77-C36B-4C4C-B778-A9C5B15912C7}"/>
              </a:ext>
            </a:extLst>
          </p:cNvPr>
          <p:cNvSpPr/>
          <p:nvPr/>
        </p:nvSpPr>
        <p:spPr>
          <a:xfrm>
            <a:off x="5589134" y="5219700"/>
            <a:ext cx="1040266" cy="0"/>
          </a:xfrm>
          <a:prstGeom prst="line">
            <a:avLst/>
          </a:prstGeom>
          <a:ln w="38100" cap="flat">
            <a:solidFill>
              <a:srgbClr val="000000"/>
            </a:solidFill>
            <a:prstDash val="solid"/>
            <a:headEnd type="none" w="sm" len="sm"/>
            <a:tailEnd type="arrow" w="med" len="sm"/>
          </a:ln>
        </p:spPr>
        <p:txBody>
          <a:bodyPr/>
          <a:lstStyle/>
          <a:p>
            <a:endParaRPr lang="en-IN" dirty="0"/>
          </a:p>
        </p:txBody>
      </p:sp>
      <p:sp>
        <p:nvSpPr>
          <p:cNvPr id="34" name="TextBox 21">
            <a:extLst>
              <a:ext uri="{FF2B5EF4-FFF2-40B4-BE49-F238E27FC236}">
                <a16:creationId xmlns:a16="http://schemas.microsoft.com/office/drawing/2014/main" id="{9B41CBA4-7D36-4009-AA56-388B816FBEED}"/>
              </a:ext>
            </a:extLst>
          </p:cNvPr>
          <p:cNvSpPr txBox="1"/>
          <p:nvPr/>
        </p:nvSpPr>
        <p:spPr>
          <a:xfrm>
            <a:off x="5562600" y="4686300"/>
            <a:ext cx="1039338" cy="413383"/>
          </a:xfrm>
          <a:prstGeom prst="rect">
            <a:avLst/>
          </a:prstGeom>
        </p:spPr>
        <p:txBody>
          <a:bodyPr wrap="square" lIns="0" tIns="0" rIns="0" bIns="0" rtlCol="0" anchor="t">
            <a:spAutoFit/>
          </a:bodyPr>
          <a:lstStyle/>
          <a:p>
            <a:pPr algn="ctr">
              <a:lnSpc>
                <a:spcPts val="3359"/>
              </a:lnSpc>
            </a:pPr>
            <a:r>
              <a:rPr lang="en-US" sz="2500" dirty="0">
                <a:solidFill>
                  <a:srgbClr val="000000"/>
                </a:solidFill>
                <a:latin typeface="+mj-lt"/>
              </a:rPr>
              <a:t>Copy</a:t>
            </a:r>
          </a:p>
        </p:txBody>
      </p:sp>
      <p:sp>
        <p:nvSpPr>
          <p:cNvPr id="35" name="Freeform 16">
            <a:extLst>
              <a:ext uri="{FF2B5EF4-FFF2-40B4-BE49-F238E27FC236}">
                <a16:creationId xmlns:a16="http://schemas.microsoft.com/office/drawing/2014/main" id="{117C491D-9483-42E5-9444-233BDA59AFEA}"/>
              </a:ext>
            </a:extLst>
          </p:cNvPr>
          <p:cNvSpPr/>
          <p:nvPr/>
        </p:nvSpPr>
        <p:spPr>
          <a:xfrm>
            <a:off x="6768688" y="4410670"/>
            <a:ext cx="1462802" cy="1465659"/>
          </a:xfrm>
          <a:custGeom>
            <a:avLst/>
            <a:gdLst/>
            <a:ahLst/>
            <a:cxnLst/>
            <a:rect l="l" t="t" r="r" b="b"/>
            <a:pathLst>
              <a:path w="1462802" h="1465659">
                <a:moveTo>
                  <a:pt x="0" y="0"/>
                </a:moveTo>
                <a:lnTo>
                  <a:pt x="1462803" y="0"/>
                </a:lnTo>
                <a:lnTo>
                  <a:pt x="1462803" y="1465659"/>
                </a:lnTo>
                <a:lnTo>
                  <a:pt x="0" y="1465659"/>
                </a:lnTo>
                <a:lnTo>
                  <a:pt x="0" y="0"/>
                </a:lnTo>
                <a:close/>
              </a:path>
            </a:pathLst>
          </a:custGeom>
          <a:blipFill>
            <a:blip r:embed="rId9"/>
            <a:stretch>
              <a:fillRect/>
            </a:stretch>
          </a:blipFill>
        </p:spPr>
        <p:txBody>
          <a:bodyPr/>
          <a:lstStyle/>
          <a:p>
            <a:endParaRPr lang="en-IN" dirty="0"/>
          </a:p>
        </p:txBody>
      </p:sp>
      <p:sp>
        <p:nvSpPr>
          <p:cNvPr id="36" name="Speech Bubble: Rectangle 35">
            <a:extLst>
              <a:ext uri="{FF2B5EF4-FFF2-40B4-BE49-F238E27FC236}">
                <a16:creationId xmlns:a16="http://schemas.microsoft.com/office/drawing/2014/main" id="{D313F55A-92CC-4F36-BF90-8028BF0F1579}"/>
              </a:ext>
            </a:extLst>
          </p:cNvPr>
          <p:cNvSpPr/>
          <p:nvPr/>
        </p:nvSpPr>
        <p:spPr>
          <a:xfrm>
            <a:off x="7848600" y="2628900"/>
            <a:ext cx="4774881" cy="1229940"/>
          </a:xfrm>
          <a:prstGeom prst="wedgeRectCallout">
            <a:avLst>
              <a:gd name="adj1" fmla="val -41153"/>
              <a:gd name="adj2" fmla="val 938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51199D89-5012-42B4-97AE-2856C88B5A06}"/>
              </a:ext>
            </a:extLst>
          </p:cNvPr>
          <p:cNvSpPr txBox="1"/>
          <p:nvPr/>
        </p:nvSpPr>
        <p:spPr>
          <a:xfrm>
            <a:off x="8229600" y="2880128"/>
            <a:ext cx="4067214" cy="664990"/>
          </a:xfrm>
          <a:prstGeom prst="rect">
            <a:avLst/>
          </a:prstGeom>
          <a:noFill/>
        </p:spPr>
        <p:txBody>
          <a:bodyPr wrap="square" rtlCol="0">
            <a:spAutoFit/>
          </a:bodyPr>
          <a:lstStyle/>
          <a:p>
            <a:pPr>
              <a:lnSpc>
                <a:spcPts val="4759"/>
              </a:lnSpc>
            </a:pPr>
            <a:r>
              <a:rPr lang="en-US" sz="3400" dirty="0">
                <a:solidFill>
                  <a:srgbClr val="2A2E3A"/>
                </a:solidFill>
                <a:latin typeface="+mj-lt"/>
              </a:rPr>
              <a:t>Copy to Warehouse</a:t>
            </a:r>
            <a:endParaRPr lang="en-IN" sz="3600" dirty="0">
              <a:latin typeface="+mj-lt"/>
            </a:endParaRPr>
          </a:p>
        </p:txBody>
      </p:sp>
      <p:sp>
        <p:nvSpPr>
          <p:cNvPr id="40" name="AutoShape 20">
            <a:extLst>
              <a:ext uri="{FF2B5EF4-FFF2-40B4-BE49-F238E27FC236}">
                <a16:creationId xmlns:a16="http://schemas.microsoft.com/office/drawing/2014/main" id="{D605E1AE-936F-4486-9A28-BACCBED721FD}"/>
              </a:ext>
            </a:extLst>
          </p:cNvPr>
          <p:cNvSpPr/>
          <p:nvPr/>
        </p:nvSpPr>
        <p:spPr>
          <a:xfrm>
            <a:off x="8637134" y="5219700"/>
            <a:ext cx="1040266" cy="0"/>
          </a:xfrm>
          <a:prstGeom prst="line">
            <a:avLst/>
          </a:prstGeom>
          <a:ln w="38100" cap="flat">
            <a:solidFill>
              <a:srgbClr val="000000"/>
            </a:solidFill>
            <a:prstDash val="solid"/>
            <a:headEnd type="none" w="sm" len="sm"/>
            <a:tailEnd type="arrow" w="med" len="sm"/>
          </a:ln>
        </p:spPr>
        <p:txBody>
          <a:bodyPr/>
          <a:lstStyle/>
          <a:p>
            <a:endParaRPr lang="en-IN" dirty="0"/>
          </a:p>
        </p:txBody>
      </p:sp>
      <p:sp>
        <p:nvSpPr>
          <p:cNvPr id="41" name="TextBox 21">
            <a:extLst>
              <a:ext uri="{FF2B5EF4-FFF2-40B4-BE49-F238E27FC236}">
                <a16:creationId xmlns:a16="http://schemas.microsoft.com/office/drawing/2014/main" id="{C297A161-6A8E-4C16-B90C-89327A0214F8}"/>
              </a:ext>
            </a:extLst>
          </p:cNvPr>
          <p:cNvSpPr txBox="1"/>
          <p:nvPr/>
        </p:nvSpPr>
        <p:spPr>
          <a:xfrm>
            <a:off x="8610600" y="4686300"/>
            <a:ext cx="1039338" cy="413383"/>
          </a:xfrm>
          <a:prstGeom prst="rect">
            <a:avLst/>
          </a:prstGeom>
        </p:spPr>
        <p:txBody>
          <a:bodyPr wrap="square" lIns="0" tIns="0" rIns="0" bIns="0" rtlCol="0" anchor="t">
            <a:spAutoFit/>
          </a:bodyPr>
          <a:lstStyle/>
          <a:p>
            <a:pPr algn="ctr">
              <a:lnSpc>
                <a:spcPts val="3359"/>
              </a:lnSpc>
            </a:pPr>
            <a:r>
              <a:rPr lang="en-US" sz="2500" dirty="0">
                <a:solidFill>
                  <a:srgbClr val="000000"/>
                </a:solidFill>
                <a:latin typeface="+mj-lt"/>
              </a:rPr>
              <a:t>Copy</a:t>
            </a:r>
          </a:p>
        </p:txBody>
      </p:sp>
      <p:sp>
        <p:nvSpPr>
          <p:cNvPr id="42" name="Freeform 17">
            <a:extLst>
              <a:ext uri="{FF2B5EF4-FFF2-40B4-BE49-F238E27FC236}">
                <a16:creationId xmlns:a16="http://schemas.microsoft.com/office/drawing/2014/main" id="{D739A90F-966B-4EEA-937F-D2CC7248F43F}"/>
              </a:ext>
            </a:extLst>
          </p:cNvPr>
          <p:cNvSpPr/>
          <p:nvPr/>
        </p:nvSpPr>
        <p:spPr>
          <a:xfrm>
            <a:off x="9877973" y="4465747"/>
            <a:ext cx="1448610" cy="1451440"/>
          </a:xfrm>
          <a:custGeom>
            <a:avLst/>
            <a:gdLst/>
            <a:ahLst/>
            <a:cxnLst/>
            <a:rect l="l" t="t" r="r" b="b"/>
            <a:pathLst>
              <a:path w="1448610" h="1451440">
                <a:moveTo>
                  <a:pt x="0" y="0"/>
                </a:moveTo>
                <a:lnTo>
                  <a:pt x="1448610" y="0"/>
                </a:lnTo>
                <a:lnTo>
                  <a:pt x="1448610" y="1451440"/>
                </a:lnTo>
                <a:lnTo>
                  <a:pt x="0" y="1451440"/>
                </a:lnTo>
                <a:lnTo>
                  <a:pt x="0" y="0"/>
                </a:lnTo>
                <a:close/>
              </a:path>
            </a:pathLst>
          </a:custGeom>
          <a:blipFill>
            <a:blip r:embed="rId10"/>
            <a:stretch>
              <a:fillRect/>
            </a:stretch>
          </a:blipFill>
        </p:spPr>
        <p:txBody>
          <a:bodyPr/>
          <a:lstStyle/>
          <a:p>
            <a:endParaRPr lang="en-IN" dirty="0"/>
          </a:p>
        </p:txBody>
      </p:sp>
      <p:sp>
        <p:nvSpPr>
          <p:cNvPr id="43" name="Speech Bubble: Rectangle 42">
            <a:extLst>
              <a:ext uri="{FF2B5EF4-FFF2-40B4-BE49-F238E27FC236}">
                <a16:creationId xmlns:a16="http://schemas.microsoft.com/office/drawing/2014/main" id="{BF41761C-DADB-41E0-ADBA-FEC5CC9B8831}"/>
              </a:ext>
            </a:extLst>
          </p:cNvPr>
          <p:cNvSpPr/>
          <p:nvPr/>
        </p:nvSpPr>
        <p:spPr>
          <a:xfrm>
            <a:off x="10998519" y="2628900"/>
            <a:ext cx="4388671" cy="1219200"/>
          </a:xfrm>
          <a:prstGeom prst="wedgeRectCallout">
            <a:avLst>
              <a:gd name="adj1" fmla="val -41153"/>
              <a:gd name="adj2" fmla="val 938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Box 43">
            <a:extLst>
              <a:ext uri="{FF2B5EF4-FFF2-40B4-BE49-F238E27FC236}">
                <a16:creationId xmlns:a16="http://schemas.microsoft.com/office/drawing/2014/main" id="{65A5563D-99A4-4364-B17C-B98BC05142A2}"/>
              </a:ext>
            </a:extLst>
          </p:cNvPr>
          <p:cNvSpPr txBox="1"/>
          <p:nvPr/>
        </p:nvSpPr>
        <p:spPr>
          <a:xfrm>
            <a:off x="11379518" y="2869388"/>
            <a:ext cx="4460435" cy="664990"/>
          </a:xfrm>
          <a:prstGeom prst="rect">
            <a:avLst/>
          </a:prstGeom>
          <a:noFill/>
        </p:spPr>
        <p:txBody>
          <a:bodyPr wrap="square" rtlCol="0">
            <a:spAutoFit/>
          </a:bodyPr>
          <a:lstStyle/>
          <a:p>
            <a:pPr>
              <a:lnSpc>
                <a:spcPts val="4759"/>
              </a:lnSpc>
            </a:pPr>
            <a:r>
              <a:rPr lang="en-US" sz="3400" dirty="0">
                <a:solidFill>
                  <a:srgbClr val="2A2E3A"/>
                </a:solidFill>
                <a:latin typeface="+mj-lt"/>
              </a:rPr>
              <a:t>Copy Data to BI  Tool</a:t>
            </a:r>
            <a:endParaRPr lang="en-IN" sz="3600" dirty="0">
              <a:latin typeface="+mj-lt"/>
            </a:endParaRPr>
          </a:p>
        </p:txBody>
      </p:sp>
      <p:sp>
        <p:nvSpPr>
          <p:cNvPr id="45" name="Freeform 18">
            <a:extLst>
              <a:ext uri="{FF2B5EF4-FFF2-40B4-BE49-F238E27FC236}">
                <a16:creationId xmlns:a16="http://schemas.microsoft.com/office/drawing/2014/main" id="{C91326E6-45CF-4246-82D3-6D77633B3289}"/>
              </a:ext>
            </a:extLst>
          </p:cNvPr>
          <p:cNvSpPr/>
          <p:nvPr/>
        </p:nvSpPr>
        <p:spPr>
          <a:xfrm>
            <a:off x="5196571" y="6929137"/>
            <a:ext cx="1128671" cy="1164670"/>
          </a:xfrm>
          <a:custGeom>
            <a:avLst/>
            <a:gdLst/>
            <a:ahLst/>
            <a:cxnLst/>
            <a:rect l="l" t="t" r="r" b="b"/>
            <a:pathLst>
              <a:path w="1128671" h="1164670">
                <a:moveTo>
                  <a:pt x="0" y="0"/>
                </a:moveTo>
                <a:lnTo>
                  <a:pt x="1128671" y="0"/>
                </a:lnTo>
                <a:lnTo>
                  <a:pt x="1128671" y="1164671"/>
                </a:lnTo>
                <a:lnTo>
                  <a:pt x="0" y="11646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46" name="AutoShape 29">
            <a:extLst>
              <a:ext uri="{FF2B5EF4-FFF2-40B4-BE49-F238E27FC236}">
                <a16:creationId xmlns:a16="http://schemas.microsoft.com/office/drawing/2014/main" id="{F7C30EEE-B33C-4EAC-9081-8F01555944F1}"/>
              </a:ext>
            </a:extLst>
          </p:cNvPr>
          <p:cNvSpPr/>
          <p:nvPr/>
        </p:nvSpPr>
        <p:spPr>
          <a:xfrm>
            <a:off x="4343399" y="5991648"/>
            <a:ext cx="853171" cy="1519826"/>
          </a:xfrm>
          <a:prstGeom prst="line">
            <a:avLst/>
          </a:prstGeom>
          <a:ln w="38100" cap="flat">
            <a:solidFill>
              <a:srgbClr val="000000"/>
            </a:solidFill>
            <a:prstDash val="solid"/>
            <a:headEnd type="arrow" w="med" len="sm"/>
            <a:tailEnd type="arrow" w="med" len="sm"/>
          </a:ln>
        </p:spPr>
        <p:txBody>
          <a:bodyPr/>
          <a:lstStyle/>
          <a:p>
            <a:endParaRPr lang="en-IN" dirty="0"/>
          </a:p>
        </p:txBody>
      </p:sp>
      <p:sp>
        <p:nvSpPr>
          <p:cNvPr id="47" name="AutoShape 30">
            <a:extLst>
              <a:ext uri="{FF2B5EF4-FFF2-40B4-BE49-F238E27FC236}">
                <a16:creationId xmlns:a16="http://schemas.microsoft.com/office/drawing/2014/main" id="{8941E204-6F3D-4625-BBDE-545F88137500}"/>
              </a:ext>
            </a:extLst>
          </p:cNvPr>
          <p:cNvSpPr/>
          <p:nvPr/>
        </p:nvSpPr>
        <p:spPr>
          <a:xfrm flipH="1">
            <a:off x="6325242" y="5905500"/>
            <a:ext cx="685158" cy="1605972"/>
          </a:xfrm>
          <a:prstGeom prst="line">
            <a:avLst/>
          </a:prstGeom>
          <a:ln w="38100" cap="flat">
            <a:solidFill>
              <a:srgbClr val="000000"/>
            </a:solidFill>
            <a:prstDash val="solid"/>
            <a:headEnd type="arrow" w="med" len="sm"/>
            <a:tailEnd type="arrow" w="med" len="sm"/>
          </a:ln>
        </p:spPr>
        <p:txBody>
          <a:bodyPr/>
          <a:lstStyle/>
          <a:p>
            <a:endParaRPr lang="en-IN" dirty="0"/>
          </a:p>
        </p:txBody>
      </p:sp>
      <p:sp>
        <p:nvSpPr>
          <p:cNvPr id="48" name="Speech Bubble: Rectangle 47">
            <a:extLst>
              <a:ext uri="{FF2B5EF4-FFF2-40B4-BE49-F238E27FC236}">
                <a16:creationId xmlns:a16="http://schemas.microsoft.com/office/drawing/2014/main" id="{33C1EE0D-5EE1-4FF4-88D1-2AF487ECA3A0}"/>
              </a:ext>
            </a:extLst>
          </p:cNvPr>
          <p:cNvSpPr/>
          <p:nvPr/>
        </p:nvSpPr>
        <p:spPr>
          <a:xfrm>
            <a:off x="7145611" y="6319796"/>
            <a:ext cx="6030124" cy="1135388"/>
          </a:xfrm>
          <a:prstGeom prst="wedgeRectCallout">
            <a:avLst>
              <a:gd name="adj1" fmla="val -57294"/>
              <a:gd name="adj2" fmla="val 7669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8981239A-35D9-4F5C-AB9C-C43FBB8AFE6D}"/>
              </a:ext>
            </a:extLst>
          </p:cNvPr>
          <p:cNvSpPr txBox="1"/>
          <p:nvPr/>
        </p:nvSpPr>
        <p:spPr>
          <a:xfrm>
            <a:off x="7521942" y="6532760"/>
            <a:ext cx="5743682" cy="669094"/>
          </a:xfrm>
          <a:prstGeom prst="rect">
            <a:avLst/>
          </a:prstGeom>
          <a:noFill/>
        </p:spPr>
        <p:txBody>
          <a:bodyPr wrap="square" rtlCol="0">
            <a:spAutoFit/>
          </a:bodyPr>
          <a:lstStyle/>
          <a:p>
            <a:pPr>
              <a:lnSpc>
                <a:spcPts val="4759"/>
              </a:lnSpc>
            </a:pPr>
            <a:r>
              <a:rPr lang="en-US" sz="3400" dirty="0">
                <a:solidFill>
                  <a:srgbClr val="2A2E3A"/>
                </a:solidFill>
                <a:latin typeface="+mj-lt"/>
              </a:rPr>
              <a:t>Another Copy for Data Science</a:t>
            </a:r>
            <a:endParaRPr lang="en-IN" sz="3400" dirty="0">
              <a:latin typeface="+mj-lt"/>
            </a:endParaRPr>
          </a:p>
        </p:txBody>
      </p:sp>
      <p:sp>
        <p:nvSpPr>
          <p:cNvPr id="50" name="AutoShape 20">
            <a:extLst>
              <a:ext uri="{FF2B5EF4-FFF2-40B4-BE49-F238E27FC236}">
                <a16:creationId xmlns:a16="http://schemas.microsoft.com/office/drawing/2014/main" id="{3BCBC492-F479-4313-AB85-A47EB73434AD}"/>
              </a:ext>
            </a:extLst>
          </p:cNvPr>
          <p:cNvSpPr/>
          <p:nvPr/>
        </p:nvSpPr>
        <p:spPr>
          <a:xfrm>
            <a:off x="11989934" y="5219700"/>
            <a:ext cx="1040266" cy="0"/>
          </a:xfrm>
          <a:prstGeom prst="line">
            <a:avLst/>
          </a:prstGeom>
          <a:ln w="38100" cap="flat">
            <a:solidFill>
              <a:srgbClr val="000000"/>
            </a:solidFill>
            <a:prstDash val="solid"/>
            <a:headEnd type="none" w="sm" len="sm"/>
            <a:tailEnd type="arrow" w="med" len="sm"/>
          </a:ln>
        </p:spPr>
        <p:txBody>
          <a:bodyPr/>
          <a:lstStyle/>
          <a:p>
            <a:endParaRPr lang="en-IN" dirty="0"/>
          </a:p>
        </p:txBody>
      </p:sp>
      <p:grpSp>
        <p:nvGrpSpPr>
          <p:cNvPr id="8" name="Group 8"/>
          <p:cNvGrpSpPr/>
          <p:nvPr/>
        </p:nvGrpSpPr>
        <p:grpSpPr>
          <a:xfrm rot="-10800000">
            <a:off x="14447116" y="-331088"/>
            <a:ext cx="13446773" cy="3540443"/>
            <a:chOff x="0" y="0"/>
            <a:chExt cx="406400" cy="187305"/>
          </a:xfrm>
        </p:grpSpPr>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dirty="0"/>
            </a:p>
          </p:txBody>
        </p:sp>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F6058">
                <a:alpha val="80000"/>
              </a:srgbClr>
            </a:solidFill>
          </p:spPr>
          <p:txBody>
            <a:bodyPr/>
            <a:lstStyle/>
            <a:p>
              <a:endParaRPr lang="en-IN" dirty="0"/>
            </a:p>
          </p:txBody>
        </p:sp>
      </p:grpSp>
    </p:spTree>
    <p:extLst>
      <p:ext uri="{BB962C8B-B14F-4D97-AF65-F5344CB8AC3E}">
        <p14:creationId xmlns:p14="http://schemas.microsoft.com/office/powerpoint/2010/main" val="308173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9"/>
                                          </p:stCondLst>
                                        </p:cTn>
                                        <p:tgtEl>
                                          <p:spTgt spid="27"/>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9"/>
                                          </p:stCondLst>
                                        </p:cTn>
                                        <p:tgtEl>
                                          <p:spTgt spid="36"/>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9"/>
                                          </p:stCondLst>
                                        </p:cTn>
                                        <p:tgtEl>
                                          <p:spTgt spid="43"/>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3"/>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4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9"/>
                                          </p:stCondLst>
                                        </p:cTn>
                                        <p:tgtEl>
                                          <p:spTgt spid="48"/>
                                        </p:tgtEl>
                                        <p:attrNameLst>
                                          <p:attrName>style.visibility</p:attrName>
                                        </p:attrNameLst>
                                      </p:cBhvr>
                                      <p:to>
                                        <p:strVal val="visible"/>
                                      </p:to>
                                    </p:set>
                                  </p:childTnLst>
                                </p:cTn>
                              </p:par>
                              <p:par>
                                <p:cTn id="85" presetID="1" presetClass="entr" presetSubtype="0" fill="hold" grpId="2"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4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49"/>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22" grpId="1" animBg="1"/>
      <p:bldP spid="23" grpId="0"/>
      <p:bldP spid="23" grpId="1"/>
      <p:bldP spid="24" grpId="0" animBg="1"/>
      <p:bldP spid="25" grpId="0" animBg="1"/>
      <p:bldP spid="26" grpId="0"/>
      <p:bldP spid="27" grpId="0" animBg="1"/>
      <p:bldP spid="27" grpId="1" animBg="1"/>
      <p:bldP spid="29" grpId="0"/>
      <p:bldP spid="29" grpId="1"/>
      <p:bldP spid="29" grpId="2"/>
      <p:bldP spid="33" grpId="0" animBg="1"/>
      <p:bldP spid="34" grpId="0"/>
      <p:bldP spid="35" grpId="0" animBg="1"/>
      <p:bldP spid="36" grpId="0" animBg="1"/>
      <p:bldP spid="36" grpId="1" animBg="1"/>
      <p:bldP spid="37" grpId="0"/>
      <p:bldP spid="37" grpId="1"/>
      <p:bldP spid="37" grpId="2"/>
      <p:bldP spid="40" grpId="0" animBg="1"/>
      <p:bldP spid="41" grpId="0"/>
      <p:bldP spid="42" grpId="0" animBg="1"/>
      <p:bldP spid="43" grpId="0" animBg="1"/>
      <p:bldP spid="43" grpId="1" animBg="1"/>
      <p:bldP spid="44" grpId="0"/>
      <p:bldP spid="44" grpId="1"/>
      <p:bldP spid="44" grpId="2"/>
      <p:bldP spid="45" grpId="0" animBg="1"/>
      <p:bldP spid="46" grpId="0" animBg="1"/>
      <p:bldP spid="47" grpId="0" animBg="1"/>
      <p:bldP spid="48" grpId="0" animBg="1"/>
      <p:bldP spid="48" grpId="1" animBg="1"/>
      <p:bldP spid="49" grpId="0"/>
      <p:bldP spid="49" grpId="1"/>
      <p:bldP spid="49" grpId="2"/>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The Black Box</a:t>
            </a:r>
            <a:endParaRPr lang="en-US" sz="9600" b="1" dirty="0">
              <a:solidFill>
                <a:schemeClr val="tx1">
                  <a:lumMod val="95000"/>
                  <a:lumOff val="5000"/>
                </a:schemeClr>
              </a:solidFill>
              <a:latin typeface="+mj-lt"/>
            </a:endParaRPr>
          </a:p>
        </p:txBody>
      </p:sp>
      <p:pic>
        <p:nvPicPr>
          <p:cNvPr id="8" name="Picture 7" descr="A diagram of data processing&#10;&#10;Description automatically generated">
            <a:extLst>
              <a:ext uri="{FF2B5EF4-FFF2-40B4-BE49-F238E27FC236}">
                <a16:creationId xmlns:a16="http://schemas.microsoft.com/office/drawing/2014/main" id="{B4D93BAB-98D9-B552-77DE-8A5E0503A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332311"/>
            <a:ext cx="15468600" cy="7018348"/>
          </a:xfrm>
          <a:prstGeom prst="rect">
            <a:avLst/>
          </a:prstGeom>
        </p:spPr>
      </p:pic>
      <p:grpSp>
        <p:nvGrpSpPr>
          <p:cNvPr id="9" name="Group 2">
            <a:extLst>
              <a:ext uri="{FF2B5EF4-FFF2-40B4-BE49-F238E27FC236}">
                <a16:creationId xmlns:a16="http://schemas.microsoft.com/office/drawing/2014/main" id="{F2922763-4689-42AB-AFE1-CC54B33F3346}"/>
              </a:ext>
            </a:extLst>
          </p:cNvPr>
          <p:cNvGrpSpPr/>
          <p:nvPr/>
        </p:nvGrpSpPr>
        <p:grpSpPr>
          <a:xfrm>
            <a:off x="-1287623" y="9258300"/>
            <a:ext cx="5765006" cy="1028700"/>
            <a:chOff x="0" y="0"/>
            <a:chExt cx="1049690" cy="187305"/>
          </a:xfrm>
        </p:grpSpPr>
        <p:sp>
          <p:nvSpPr>
            <p:cNvPr id="10" name="Freeform 3">
              <a:extLst>
                <a:ext uri="{FF2B5EF4-FFF2-40B4-BE49-F238E27FC236}">
                  <a16:creationId xmlns:a16="http://schemas.microsoft.com/office/drawing/2014/main" id="{5CAF1850-AD19-5121-02BB-02F21E1E6E0D}"/>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dirty="0"/>
            </a:p>
          </p:txBody>
        </p:sp>
        <p:sp>
          <p:nvSpPr>
            <p:cNvPr id="11" name="TextBox 4">
              <a:extLst>
                <a:ext uri="{FF2B5EF4-FFF2-40B4-BE49-F238E27FC236}">
                  <a16:creationId xmlns:a16="http://schemas.microsoft.com/office/drawing/2014/main" id="{747EC9BE-5BC7-1EF3-F168-9EAE03F1D30F}"/>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dirty="0"/>
            </a:p>
          </p:txBody>
        </p:sp>
      </p:grpSp>
      <p:grpSp>
        <p:nvGrpSpPr>
          <p:cNvPr id="12" name="Group 8">
            <a:extLst>
              <a:ext uri="{FF2B5EF4-FFF2-40B4-BE49-F238E27FC236}">
                <a16:creationId xmlns:a16="http://schemas.microsoft.com/office/drawing/2014/main" id="{FC77C720-06FD-66E5-2ED0-F7F28DF7DB51}"/>
              </a:ext>
            </a:extLst>
          </p:cNvPr>
          <p:cNvGrpSpPr/>
          <p:nvPr/>
        </p:nvGrpSpPr>
        <p:grpSpPr>
          <a:xfrm rot="-10800000">
            <a:off x="14447116" y="-331088"/>
            <a:ext cx="13446773" cy="3540443"/>
            <a:chOff x="0" y="0"/>
            <a:chExt cx="406400" cy="187305"/>
          </a:xfrm>
        </p:grpSpPr>
        <p:sp>
          <p:nvSpPr>
            <p:cNvPr id="13" name="TextBox 10">
              <a:extLst>
                <a:ext uri="{FF2B5EF4-FFF2-40B4-BE49-F238E27FC236}">
                  <a16:creationId xmlns:a16="http://schemas.microsoft.com/office/drawing/2014/main" id="{714AB6B7-F21C-0FD4-C800-71CAF5ED96D5}"/>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dirty="0"/>
            </a:p>
          </p:txBody>
        </p:sp>
        <p:sp>
          <p:nvSpPr>
            <p:cNvPr id="14" name="Freeform 9">
              <a:extLst>
                <a:ext uri="{FF2B5EF4-FFF2-40B4-BE49-F238E27FC236}">
                  <a16:creationId xmlns:a16="http://schemas.microsoft.com/office/drawing/2014/main" id="{D32BA15F-869F-85E9-875F-DCF65B6DB3E0}"/>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F6058">
                <a:alpha val="80000"/>
              </a:srgbClr>
            </a:solidFill>
          </p:spPr>
          <p:txBody>
            <a:bodyPr/>
            <a:lstStyle/>
            <a:p>
              <a:endParaRPr lang="en-IN" dirty="0"/>
            </a:p>
          </p:txBody>
        </p:sp>
      </p:grpSp>
    </p:spTree>
    <p:extLst>
      <p:ext uri="{BB962C8B-B14F-4D97-AF65-F5344CB8AC3E}">
        <p14:creationId xmlns:p14="http://schemas.microsoft.com/office/powerpoint/2010/main" val="209504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The Black Box</a:t>
            </a:r>
            <a:endParaRPr lang="en-US" sz="9600" b="1" dirty="0">
              <a:solidFill>
                <a:schemeClr val="tx1">
                  <a:lumMod val="95000"/>
                  <a:lumOff val="5000"/>
                </a:schemeClr>
              </a:solidFill>
              <a:latin typeface="+mj-lt"/>
            </a:endParaRPr>
          </a:p>
        </p:txBody>
      </p:sp>
      <p:grpSp>
        <p:nvGrpSpPr>
          <p:cNvPr id="9" name="Group 2">
            <a:extLst>
              <a:ext uri="{FF2B5EF4-FFF2-40B4-BE49-F238E27FC236}">
                <a16:creationId xmlns:a16="http://schemas.microsoft.com/office/drawing/2014/main" id="{F2922763-4689-42AB-AFE1-CC54B33F3346}"/>
              </a:ext>
            </a:extLst>
          </p:cNvPr>
          <p:cNvGrpSpPr/>
          <p:nvPr/>
        </p:nvGrpSpPr>
        <p:grpSpPr>
          <a:xfrm>
            <a:off x="-1287623" y="9258300"/>
            <a:ext cx="5765006" cy="1028700"/>
            <a:chOff x="0" y="0"/>
            <a:chExt cx="1049690" cy="187305"/>
          </a:xfrm>
        </p:grpSpPr>
        <p:sp>
          <p:nvSpPr>
            <p:cNvPr id="10" name="Freeform 3">
              <a:extLst>
                <a:ext uri="{FF2B5EF4-FFF2-40B4-BE49-F238E27FC236}">
                  <a16:creationId xmlns:a16="http://schemas.microsoft.com/office/drawing/2014/main" id="{5CAF1850-AD19-5121-02BB-02F21E1E6E0D}"/>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dirty="0"/>
            </a:p>
          </p:txBody>
        </p:sp>
        <p:sp>
          <p:nvSpPr>
            <p:cNvPr id="11" name="TextBox 4">
              <a:extLst>
                <a:ext uri="{FF2B5EF4-FFF2-40B4-BE49-F238E27FC236}">
                  <a16:creationId xmlns:a16="http://schemas.microsoft.com/office/drawing/2014/main" id="{747EC9BE-5BC7-1EF3-F168-9EAE03F1D30F}"/>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dirty="0"/>
            </a:p>
          </p:txBody>
        </p:sp>
      </p:grpSp>
      <p:grpSp>
        <p:nvGrpSpPr>
          <p:cNvPr id="12" name="Group 8">
            <a:extLst>
              <a:ext uri="{FF2B5EF4-FFF2-40B4-BE49-F238E27FC236}">
                <a16:creationId xmlns:a16="http://schemas.microsoft.com/office/drawing/2014/main" id="{FC77C720-06FD-66E5-2ED0-F7F28DF7DB51}"/>
              </a:ext>
            </a:extLst>
          </p:cNvPr>
          <p:cNvGrpSpPr/>
          <p:nvPr/>
        </p:nvGrpSpPr>
        <p:grpSpPr>
          <a:xfrm rot="-10800000">
            <a:off x="14447116" y="-331088"/>
            <a:ext cx="13446773" cy="3540443"/>
            <a:chOff x="0" y="0"/>
            <a:chExt cx="406400" cy="187305"/>
          </a:xfrm>
        </p:grpSpPr>
        <p:sp>
          <p:nvSpPr>
            <p:cNvPr id="13" name="TextBox 10">
              <a:extLst>
                <a:ext uri="{FF2B5EF4-FFF2-40B4-BE49-F238E27FC236}">
                  <a16:creationId xmlns:a16="http://schemas.microsoft.com/office/drawing/2014/main" id="{714AB6B7-F21C-0FD4-C800-71CAF5ED96D5}"/>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dirty="0"/>
            </a:p>
          </p:txBody>
        </p:sp>
        <p:sp>
          <p:nvSpPr>
            <p:cNvPr id="14" name="Freeform 9">
              <a:extLst>
                <a:ext uri="{FF2B5EF4-FFF2-40B4-BE49-F238E27FC236}">
                  <a16:creationId xmlns:a16="http://schemas.microsoft.com/office/drawing/2014/main" id="{D32BA15F-869F-85E9-875F-DCF65B6DB3E0}"/>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F6058">
                <a:alpha val="80000"/>
              </a:srgbClr>
            </a:solidFill>
          </p:spPr>
          <p:txBody>
            <a:bodyPr/>
            <a:lstStyle/>
            <a:p>
              <a:endParaRPr lang="en-IN" dirty="0"/>
            </a:p>
          </p:txBody>
        </p:sp>
      </p:grpSp>
      <p:pic>
        <p:nvPicPr>
          <p:cNvPr id="3" name="Picture 2" descr="A white background with pink and yellow dots&#10;&#10;Description automatically generated">
            <a:extLst>
              <a:ext uri="{FF2B5EF4-FFF2-40B4-BE49-F238E27FC236}">
                <a16:creationId xmlns:a16="http://schemas.microsoft.com/office/drawing/2014/main" id="{D2BD676F-B797-1B46-5B86-525CF58AE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94743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Longer Development Cycle</a:t>
            </a:r>
            <a:endParaRPr lang="en-US" sz="9600" b="1" dirty="0">
              <a:solidFill>
                <a:schemeClr val="tx1">
                  <a:lumMod val="95000"/>
                  <a:lumOff val="5000"/>
                </a:schemeClr>
              </a:solidFill>
              <a:latin typeface="+mj-lt"/>
            </a:endParaRPr>
          </a:p>
        </p:txBody>
      </p:sp>
      <p:grpSp>
        <p:nvGrpSpPr>
          <p:cNvPr id="9" name="Group 2">
            <a:extLst>
              <a:ext uri="{FF2B5EF4-FFF2-40B4-BE49-F238E27FC236}">
                <a16:creationId xmlns:a16="http://schemas.microsoft.com/office/drawing/2014/main" id="{F2922763-4689-42AB-AFE1-CC54B33F3346}"/>
              </a:ext>
            </a:extLst>
          </p:cNvPr>
          <p:cNvGrpSpPr/>
          <p:nvPr/>
        </p:nvGrpSpPr>
        <p:grpSpPr>
          <a:xfrm>
            <a:off x="-1287623" y="9258300"/>
            <a:ext cx="5765006" cy="1028700"/>
            <a:chOff x="0" y="0"/>
            <a:chExt cx="1049690" cy="187305"/>
          </a:xfrm>
        </p:grpSpPr>
        <p:sp>
          <p:nvSpPr>
            <p:cNvPr id="10" name="Freeform 3">
              <a:extLst>
                <a:ext uri="{FF2B5EF4-FFF2-40B4-BE49-F238E27FC236}">
                  <a16:creationId xmlns:a16="http://schemas.microsoft.com/office/drawing/2014/main" id="{5CAF1850-AD19-5121-02BB-02F21E1E6E0D}"/>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dirty="0"/>
            </a:p>
          </p:txBody>
        </p:sp>
        <p:sp>
          <p:nvSpPr>
            <p:cNvPr id="11" name="TextBox 4">
              <a:extLst>
                <a:ext uri="{FF2B5EF4-FFF2-40B4-BE49-F238E27FC236}">
                  <a16:creationId xmlns:a16="http://schemas.microsoft.com/office/drawing/2014/main" id="{747EC9BE-5BC7-1EF3-F168-9EAE03F1D30F}"/>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dirty="0"/>
            </a:p>
          </p:txBody>
        </p:sp>
      </p:grpSp>
      <p:grpSp>
        <p:nvGrpSpPr>
          <p:cNvPr id="12" name="Group 8">
            <a:extLst>
              <a:ext uri="{FF2B5EF4-FFF2-40B4-BE49-F238E27FC236}">
                <a16:creationId xmlns:a16="http://schemas.microsoft.com/office/drawing/2014/main" id="{FC77C720-06FD-66E5-2ED0-F7F28DF7DB51}"/>
              </a:ext>
            </a:extLst>
          </p:cNvPr>
          <p:cNvGrpSpPr/>
          <p:nvPr/>
        </p:nvGrpSpPr>
        <p:grpSpPr>
          <a:xfrm rot="-10800000">
            <a:off x="14447116" y="-331088"/>
            <a:ext cx="13446773" cy="3540443"/>
            <a:chOff x="0" y="0"/>
            <a:chExt cx="406400" cy="187305"/>
          </a:xfrm>
        </p:grpSpPr>
        <p:sp>
          <p:nvSpPr>
            <p:cNvPr id="13" name="TextBox 10">
              <a:extLst>
                <a:ext uri="{FF2B5EF4-FFF2-40B4-BE49-F238E27FC236}">
                  <a16:creationId xmlns:a16="http://schemas.microsoft.com/office/drawing/2014/main" id="{714AB6B7-F21C-0FD4-C800-71CAF5ED96D5}"/>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dirty="0"/>
            </a:p>
          </p:txBody>
        </p:sp>
        <p:sp>
          <p:nvSpPr>
            <p:cNvPr id="14" name="Freeform 9">
              <a:extLst>
                <a:ext uri="{FF2B5EF4-FFF2-40B4-BE49-F238E27FC236}">
                  <a16:creationId xmlns:a16="http://schemas.microsoft.com/office/drawing/2014/main" id="{D32BA15F-869F-85E9-875F-DCF65B6DB3E0}"/>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F6058">
                <a:alpha val="80000"/>
              </a:srgbClr>
            </a:solidFill>
          </p:spPr>
          <p:txBody>
            <a:bodyPr/>
            <a:lstStyle/>
            <a:p>
              <a:endParaRPr lang="en-IN" dirty="0"/>
            </a:p>
          </p:txBody>
        </p:sp>
      </p:grpSp>
      <p:pic>
        <p:nvPicPr>
          <p:cNvPr id="7" name="Picture 6" descr="A screenshot of a computer&#10;&#10;Description automatically generated">
            <a:extLst>
              <a:ext uri="{FF2B5EF4-FFF2-40B4-BE49-F238E27FC236}">
                <a16:creationId xmlns:a16="http://schemas.microsoft.com/office/drawing/2014/main" id="{ED4829F1-1578-4D8A-477E-EB01701D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082056"/>
            <a:ext cx="16628939" cy="7176244"/>
          </a:xfrm>
          <a:prstGeom prst="rect">
            <a:avLst/>
          </a:prstGeom>
        </p:spPr>
      </p:pic>
    </p:spTree>
    <p:extLst>
      <p:ext uri="{BB962C8B-B14F-4D97-AF65-F5344CB8AC3E}">
        <p14:creationId xmlns:p14="http://schemas.microsoft.com/office/powerpoint/2010/main" val="356648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Cost</a:t>
            </a:r>
            <a:endParaRPr lang="en-US" sz="9600" b="1" dirty="0">
              <a:solidFill>
                <a:schemeClr val="tx1">
                  <a:lumMod val="95000"/>
                  <a:lumOff val="5000"/>
                </a:schemeClr>
              </a:solidFill>
              <a:latin typeface="+mj-lt"/>
            </a:endParaRPr>
          </a:p>
        </p:txBody>
      </p:sp>
      <p:pic>
        <p:nvPicPr>
          <p:cNvPr id="7" name="Picture 6" descr="A screenshot of a computer&#10;&#10;Description automatically generated">
            <a:extLst>
              <a:ext uri="{FF2B5EF4-FFF2-40B4-BE49-F238E27FC236}">
                <a16:creationId xmlns:a16="http://schemas.microsoft.com/office/drawing/2014/main" id="{A2650E0B-B1FC-24AB-DE77-AFF2CE29D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80" y="1852292"/>
            <a:ext cx="14254720" cy="8321048"/>
          </a:xfrm>
          <a:prstGeom prst="rect">
            <a:avLst/>
          </a:prstGeom>
        </p:spPr>
      </p:pic>
    </p:spTree>
    <p:extLst>
      <p:ext uri="{BB962C8B-B14F-4D97-AF65-F5344CB8AC3E}">
        <p14:creationId xmlns:p14="http://schemas.microsoft.com/office/powerpoint/2010/main" val="40141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icrosoft Power BI on Twitter: &quot;Unlock intelligence and increase your ...">
            <a:extLst>
              <a:ext uri="{FF2B5EF4-FFF2-40B4-BE49-F238E27FC236}">
                <a16:creationId xmlns:a16="http://schemas.microsoft.com/office/drawing/2014/main" id="{8C10A3E8-6D48-4DA9-9FA2-765D75CC8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 y="2005"/>
            <a:ext cx="19823686" cy="1037506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
          <p:cNvGrpSpPr/>
          <p:nvPr/>
        </p:nvGrpSpPr>
        <p:grpSpPr>
          <a:xfrm rot="5400000">
            <a:off x="-8019607" y="6016630"/>
            <a:ext cx="15118279" cy="4532819"/>
            <a:chOff x="113399" y="-108390"/>
            <a:chExt cx="1216146" cy="364630"/>
          </a:xfrm>
        </p:grpSpPr>
        <p:sp>
          <p:nvSpPr>
            <p:cNvPr id="6" name="Freeform 6"/>
            <p:cNvSpPr/>
            <p:nvPr/>
          </p:nvSpPr>
          <p:spPr>
            <a:xfrm>
              <a:off x="113399" y="-10839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1C735E"/>
            </a:solidFill>
          </p:spPr>
          <p:txBody>
            <a:bodyPr/>
            <a:lstStyle/>
            <a:p>
              <a:endParaRPr lang="en-IN" dirty="0"/>
            </a:p>
          </p:txBody>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dirty="0"/>
            </a:p>
          </p:txBody>
        </p:sp>
      </p:grpSp>
      <p:sp>
        <p:nvSpPr>
          <p:cNvPr id="18" name="Rectangle 17">
            <a:extLst>
              <a:ext uri="{FF2B5EF4-FFF2-40B4-BE49-F238E27FC236}">
                <a16:creationId xmlns:a16="http://schemas.microsoft.com/office/drawing/2014/main" id="{D52AE2D3-FA2C-47E6-A5DF-639FA778B1C2}"/>
              </a:ext>
            </a:extLst>
          </p:cNvPr>
          <p:cNvSpPr/>
          <p:nvPr/>
        </p:nvSpPr>
        <p:spPr>
          <a:xfrm>
            <a:off x="113329" y="4457701"/>
            <a:ext cx="11353800" cy="46482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Freeform 15"/>
          <p:cNvSpPr/>
          <p:nvPr/>
        </p:nvSpPr>
        <p:spPr>
          <a:xfrm>
            <a:off x="686498" y="227454"/>
            <a:ext cx="1827776" cy="1827776"/>
          </a:xfrm>
          <a:custGeom>
            <a:avLst/>
            <a:gdLst/>
            <a:ahLst/>
            <a:cxnLst/>
            <a:rect l="l" t="t" r="r" b="b"/>
            <a:pathLst>
              <a:path w="1827776" h="1827776">
                <a:moveTo>
                  <a:pt x="0" y="0"/>
                </a:moveTo>
                <a:lnTo>
                  <a:pt x="1827776" y="0"/>
                </a:lnTo>
                <a:lnTo>
                  <a:pt x="1827776" y="1827776"/>
                </a:lnTo>
                <a:lnTo>
                  <a:pt x="0" y="1827776"/>
                </a:lnTo>
                <a:lnTo>
                  <a:pt x="0" y="0"/>
                </a:lnTo>
                <a:close/>
              </a:path>
            </a:pathLst>
          </a:custGeom>
          <a:blipFill>
            <a:blip r:embed="rId3"/>
            <a:stretch>
              <a:fillRect/>
            </a:stretch>
          </a:blipFill>
        </p:spPr>
        <p:txBody>
          <a:bodyPr/>
          <a:lstStyle/>
          <a:p>
            <a:endParaRPr lang="en-IN" dirty="0"/>
          </a:p>
        </p:txBody>
      </p:sp>
      <p:sp>
        <p:nvSpPr>
          <p:cNvPr id="17" name="TextBox 17"/>
          <p:cNvSpPr txBox="1"/>
          <p:nvPr/>
        </p:nvSpPr>
        <p:spPr>
          <a:xfrm>
            <a:off x="2133600" y="7238982"/>
            <a:ext cx="9768930" cy="715132"/>
          </a:xfrm>
          <a:prstGeom prst="rect">
            <a:avLst/>
          </a:prstGeom>
        </p:spPr>
        <p:txBody>
          <a:bodyPr wrap="square" lIns="0" tIns="0" rIns="0" bIns="0" rtlCol="0" anchor="t">
            <a:spAutoFit/>
          </a:bodyPr>
          <a:lstStyle/>
          <a:p>
            <a:pPr>
              <a:lnSpc>
                <a:spcPts val="4759"/>
              </a:lnSpc>
            </a:pPr>
            <a:r>
              <a:rPr lang="en-US" sz="9000" b="1" dirty="0">
                <a:solidFill>
                  <a:srgbClr val="083E30"/>
                </a:solidFill>
                <a:latin typeface="Helios"/>
              </a:rPr>
              <a:t>Microsoft Fabric</a:t>
            </a:r>
          </a:p>
        </p:txBody>
      </p:sp>
      <p:sp>
        <p:nvSpPr>
          <p:cNvPr id="16" name="TextBox 16"/>
          <p:cNvSpPr txBox="1"/>
          <p:nvPr/>
        </p:nvSpPr>
        <p:spPr>
          <a:xfrm rot="10800000" flipV="1">
            <a:off x="489776" y="4818386"/>
            <a:ext cx="4086907" cy="1268809"/>
          </a:xfrm>
          <a:prstGeom prst="rect">
            <a:avLst/>
          </a:prstGeom>
        </p:spPr>
        <p:txBody>
          <a:bodyPr wrap="square" lIns="0" tIns="0" rIns="0" bIns="0" rtlCol="0" anchor="t">
            <a:spAutoFit/>
          </a:bodyPr>
          <a:lstStyle/>
          <a:p>
            <a:pPr>
              <a:lnSpc>
                <a:spcPts val="10199"/>
              </a:lnSpc>
            </a:pPr>
            <a:r>
              <a:rPr lang="en-US" sz="8499" dirty="0">
                <a:solidFill>
                  <a:srgbClr val="083E30"/>
                </a:solidFill>
                <a:latin typeface="+mj-lt"/>
              </a:rPr>
              <a:t>The 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17"/>
                                        </p:tgtEl>
                                        <p:attrNameLst>
                                          <p:attrName>style.color</p:attrName>
                                        </p:attrNameLst>
                                      </p:cBhvr>
                                      <p:to>
                                        <p:clrVal>
                                          <a:srgbClr val="118365"/>
                                        </p:clrVal>
                                      </p:to>
                                    </p:set>
                                    <p:set>
                                      <p:cBhvr>
                                        <p:cTn id="7" dur="500" fill="hold"/>
                                        <p:tgtEl>
                                          <p:spTgt spid="17"/>
                                        </p:tgtEl>
                                        <p:attrNameLst>
                                          <p:attrName>fillcolor</p:attrName>
                                        </p:attrNameLst>
                                      </p:cBhvr>
                                      <p:to>
                                        <p:clrVal>
                                          <a:srgbClr val="118365"/>
                                        </p:clrVal>
                                      </p:to>
                                    </p:set>
                                    <p:set>
                                      <p:cBhvr>
                                        <p:cTn id="8" dur="500" fill="hold"/>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616" y="940966"/>
            <a:ext cx="1085021" cy="1085021"/>
          </a:xfrm>
          <a:prstGeom prst="rect">
            <a:avLst/>
          </a:prstGeom>
        </p:spPr>
      </p:pic>
      <p:cxnSp>
        <p:nvCxnSpPr>
          <p:cNvPr id="7" name="Straight Connector 6">
            <a:extLst>
              <a:ext uri="{FF2B5EF4-FFF2-40B4-BE49-F238E27FC236}">
                <a16:creationId xmlns:a16="http://schemas.microsoft.com/office/drawing/2014/main" id="{88428ED9-B16A-7B03-D785-D4117E0C50F1}"/>
              </a:ext>
              <a:ext uri="{C183D7F6-B498-43B3-948B-1728B52AA6E4}">
                <adec:decorative xmlns:adec="http://schemas.microsoft.com/office/drawing/2017/decorative" val="1"/>
              </a:ext>
            </a:extLst>
          </p:cNvPr>
          <p:cNvCxnSpPr>
            <a:cxnSpLocks/>
          </p:cNvCxnSpPr>
          <p:nvPr/>
        </p:nvCxnSpPr>
        <p:spPr>
          <a:xfrm>
            <a:off x="2877987" y="740214"/>
            <a:ext cx="0" cy="1486521"/>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dirty="0">
                <a:solidFill>
                  <a:srgbClr val="083E30"/>
                </a:solidFill>
                <a:latin typeface="Segoe UI Semibold"/>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3269468" y="1559661"/>
            <a:ext cx="14140707" cy="646331"/>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50" algn="l" defTabSz="1399113">
              <a:defRPr/>
            </a:pPr>
            <a:r>
              <a:rPr lang="en-US" sz="4200" dirty="0">
                <a:solidFill>
                  <a:srgbClr val="083E30"/>
                </a:solidFill>
                <a:latin typeface="Segoe UI Semibold"/>
              </a:rPr>
              <a:t>The unified data platform for the era of AI</a:t>
            </a:r>
          </a:p>
        </p:txBody>
      </p:sp>
      <p:sp>
        <p:nvSpPr>
          <p:cNvPr id="5" name="Title 1">
            <a:extLst>
              <a:ext uri="{FF2B5EF4-FFF2-40B4-BE49-F238E27FC236}">
                <a16:creationId xmlns:a16="http://schemas.microsoft.com/office/drawing/2014/main" id="{32BEC756-ECA0-106A-C946-B3DB08BC9AFC}"/>
              </a:ext>
            </a:extLst>
          </p:cNvPr>
          <p:cNvSpPr txBox="1">
            <a:spLocks/>
          </p:cNvSpPr>
          <p:nvPr/>
        </p:nvSpPr>
        <p:spPr>
          <a:xfrm>
            <a:off x="2257718" y="8641622"/>
            <a:ext cx="2041479" cy="923330"/>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99113">
              <a:defRPr/>
            </a:pPr>
            <a:r>
              <a:rPr lang="en-CA" sz="3000" spc="-45" dirty="0">
                <a:solidFill>
                  <a:srgbClr val="083E30"/>
                </a:solidFill>
                <a:latin typeface="Segoe UI Semibold"/>
              </a:rPr>
              <a:t>Unified</a:t>
            </a:r>
          </a:p>
          <a:p>
            <a:pPr defTabSz="1399113">
              <a:defRPr/>
            </a:pPr>
            <a:r>
              <a:rPr lang="en-CA" sz="3000" spc="-45" dirty="0">
                <a:solidFill>
                  <a:srgbClr val="083E30"/>
                </a:solidFill>
                <a:latin typeface="Segoe UI Semibold"/>
              </a:rPr>
              <a:t>architecture</a:t>
            </a:r>
          </a:p>
        </p:txBody>
      </p:sp>
      <p:sp>
        <p:nvSpPr>
          <p:cNvPr id="10" name="Title 1">
            <a:extLst>
              <a:ext uri="{FF2B5EF4-FFF2-40B4-BE49-F238E27FC236}">
                <a16:creationId xmlns:a16="http://schemas.microsoft.com/office/drawing/2014/main" id="{EF3BE1B1-EFDB-95C9-0DA1-395425B02C6A}"/>
              </a:ext>
            </a:extLst>
          </p:cNvPr>
          <p:cNvSpPr txBox="1">
            <a:spLocks/>
          </p:cNvSpPr>
          <p:nvPr/>
        </p:nvSpPr>
        <p:spPr>
          <a:xfrm>
            <a:off x="5988315" y="8641622"/>
            <a:ext cx="1922211" cy="923330"/>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99113">
              <a:defRPr/>
            </a:pPr>
            <a:r>
              <a:rPr lang="en-CA" sz="3000" spc="-45">
                <a:solidFill>
                  <a:srgbClr val="083E30"/>
                </a:solidFill>
                <a:latin typeface="Segoe UI Semibold"/>
              </a:rPr>
              <a:t>Unified experience</a:t>
            </a:r>
          </a:p>
        </p:txBody>
      </p:sp>
      <p:sp>
        <p:nvSpPr>
          <p:cNvPr id="13" name="Title 1">
            <a:extLst>
              <a:ext uri="{FF2B5EF4-FFF2-40B4-BE49-F238E27FC236}">
                <a16:creationId xmlns:a16="http://schemas.microsoft.com/office/drawing/2014/main" id="{E6BF2764-D1CD-3010-9181-193BDF431D06}"/>
              </a:ext>
            </a:extLst>
          </p:cNvPr>
          <p:cNvSpPr txBox="1">
            <a:spLocks/>
          </p:cNvSpPr>
          <p:nvPr/>
        </p:nvSpPr>
        <p:spPr>
          <a:xfrm>
            <a:off x="9599643" y="8641622"/>
            <a:ext cx="2097426" cy="923330"/>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99113">
              <a:defRPr/>
            </a:pPr>
            <a:r>
              <a:rPr lang="en-CA" sz="3000" spc="-45" dirty="0">
                <a:solidFill>
                  <a:srgbClr val="083E30"/>
                </a:solidFill>
                <a:latin typeface="Segoe UI Semibold"/>
              </a:rPr>
              <a:t>Unified governance</a:t>
            </a:r>
          </a:p>
        </p:txBody>
      </p:sp>
      <p:sp>
        <p:nvSpPr>
          <p:cNvPr id="23" name="Title 1">
            <a:extLst>
              <a:ext uri="{FF2B5EF4-FFF2-40B4-BE49-F238E27FC236}">
                <a16:creationId xmlns:a16="http://schemas.microsoft.com/office/drawing/2014/main" id="{FCEAF78D-6534-BC3A-3900-6EF7466ABD60}"/>
              </a:ext>
            </a:extLst>
          </p:cNvPr>
          <p:cNvSpPr txBox="1">
            <a:spLocks/>
          </p:cNvSpPr>
          <p:nvPr/>
        </p:nvSpPr>
        <p:spPr>
          <a:xfrm>
            <a:off x="13386189" y="8641622"/>
            <a:ext cx="2644092" cy="923330"/>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99113">
              <a:defRPr/>
            </a:pPr>
            <a:r>
              <a:rPr lang="en-CA" sz="3000" spc="-45">
                <a:solidFill>
                  <a:srgbClr val="083E30"/>
                </a:solidFill>
                <a:latin typeface="Segoe UI Semibold"/>
              </a:rPr>
              <a:t>Unified business model</a:t>
            </a:r>
          </a:p>
        </p:txBody>
      </p:sp>
      <p:cxnSp>
        <p:nvCxnSpPr>
          <p:cNvPr id="26" name="Straight Connector 25">
            <a:extLst>
              <a:ext uri="{FF2B5EF4-FFF2-40B4-BE49-F238E27FC236}">
                <a16:creationId xmlns:a16="http://schemas.microsoft.com/office/drawing/2014/main" id="{BE303DC9-A5FE-11AD-6EED-DE04649BA826}"/>
              </a:ext>
              <a:ext uri="{C183D7F6-B498-43B3-948B-1728B52AA6E4}">
                <adec:decorative xmlns:adec="http://schemas.microsoft.com/office/drawing/2017/decorative" val="1"/>
              </a:ext>
            </a:extLst>
          </p:cNvPr>
          <p:cNvCxnSpPr>
            <a:cxnSpLocks/>
          </p:cNvCxnSpPr>
          <p:nvPr/>
        </p:nvCxnSpPr>
        <p:spPr>
          <a:xfrm>
            <a:off x="5143755" y="8735321"/>
            <a:ext cx="0" cy="743261"/>
          </a:xfrm>
          <a:prstGeom prst="line">
            <a:avLst/>
          </a:prstGeom>
          <a:ln w="19050">
            <a:solidFill>
              <a:schemeClr val="tx1">
                <a:alpha val="3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DD11EC3-B971-A617-5024-D545D0C79991}"/>
              </a:ext>
              <a:ext uri="{C183D7F6-B498-43B3-948B-1728B52AA6E4}">
                <adec:decorative xmlns:adec="http://schemas.microsoft.com/office/drawing/2017/decorative" val="1"/>
              </a:ext>
            </a:extLst>
          </p:cNvPr>
          <p:cNvCxnSpPr>
            <a:cxnSpLocks/>
          </p:cNvCxnSpPr>
          <p:nvPr/>
        </p:nvCxnSpPr>
        <p:spPr>
          <a:xfrm>
            <a:off x="8755085" y="8726237"/>
            <a:ext cx="0" cy="743261"/>
          </a:xfrm>
          <a:prstGeom prst="line">
            <a:avLst/>
          </a:prstGeom>
          <a:ln w="19050">
            <a:solidFill>
              <a:schemeClr val="tx1">
                <a:alpha val="3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FF9B2B-8397-5225-20E2-DE70BA541EF9}"/>
              </a:ext>
              <a:ext uri="{C183D7F6-B498-43B3-948B-1728B52AA6E4}">
                <adec:decorative xmlns:adec="http://schemas.microsoft.com/office/drawing/2017/decorative" val="1"/>
              </a:ext>
            </a:extLst>
          </p:cNvPr>
          <p:cNvCxnSpPr>
            <a:cxnSpLocks/>
          </p:cNvCxnSpPr>
          <p:nvPr/>
        </p:nvCxnSpPr>
        <p:spPr>
          <a:xfrm>
            <a:off x="12541628" y="8726237"/>
            <a:ext cx="0" cy="743261"/>
          </a:xfrm>
          <a:prstGeom prst="line">
            <a:avLst/>
          </a:prstGeom>
          <a:ln w="19050">
            <a:solidFill>
              <a:schemeClr val="tx1">
                <a:alpha val="3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 name="Group 48" descr="stack">
            <a:extLst>
              <a:ext uri="{FF2B5EF4-FFF2-40B4-BE49-F238E27FC236}">
                <a16:creationId xmlns:a16="http://schemas.microsoft.com/office/drawing/2014/main" id="{84779D35-3FF3-D599-1C29-AFD9CD9FD73E}"/>
              </a:ext>
            </a:extLst>
          </p:cNvPr>
          <p:cNvGrpSpPr/>
          <p:nvPr/>
        </p:nvGrpSpPr>
        <p:grpSpPr>
          <a:xfrm>
            <a:off x="914400" y="2823703"/>
            <a:ext cx="16459200" cy="5486735"/>
            <a:chOff x="609600" y="1882468"/>
            <a:chExt cx="10972800" cy="3657823"/>
          </a:xfrm>
        </p:grpSpPr>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1882468"/>
              <a:ext cx="10972800" cy="3657823"/>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65947" tIns="132758" rIns="165947" bIns="132758" numCol="1" spcCol="0" rtlCol="0" fromWordArt="0" anchor="ctr" anchorCtr="0" forceAA="0" compatLnSpc="1">
              <a:prstTxWarp prst="textNoShape">
                <a:avLst/>
              </a:prstTxWarp>
              <a:noAutofit/>
            </a:bodyPr>
            <a:lstStyle/>
            <a:p>
              <a:pPr algn="ctr" defTabSz="981417">
                <a:defRPr/>
              </a:pPr>
              <a:endParaRPr lang="en-US" sz="1575">
                <a:gradFill>
                  <a:gsLst>
                    <a:gs pos="25287">
                      <a:srgbClr val="FFFFFF"/>
                    </a:gs>
                    <a:gs pos="45000">
                      <a:srgbClr val="FFFFFF"/>
                    </a:gs>
                  </a:gsLst>
                  <a:lin ang="5400000" scaled="1"/>
                </a:gradFill>
                <a:latin typeface="Segoe UI Semibold"/>
              </a:endParaRPr>
            </a:p>
          </p:txBody>
        </p:sp>
        <p:sp>
          <p:nvSpPr>
            <p:cNvPr id="16" name="Rounded Rectangle 48">
              <a:extLst>
                <a:ext uri="{FF2B5EF4-FFF2-40B4-BE49-F238E27FC236}">
                  <a16:creationId xmlns:a16="http://schemas.microsoft.com/office/drawing/2014/main" id="{887612A5-1A0A-B0DB-AA3E-A8993E610D5A}"/>
                </a:ext>
              </a:extLst>
            </p:cNvPr>
            <p:cNvSpPr/>
            <p:nvPr/>
          </p:nvSpPr>
          <p:spPr>
            <a:xfrm>
              <a:off x="974611" y="4203606"/>
              <a:ext cx="10237313" cy="534170"/>
            </a:xfrm>
            <a:prstGeom prst="roundRect">
              <a:avLst>
                <a:gd name="adj" fmla="val 10405"/>
              </a:avLst>
            </a:prstGeom>
            <a:solidFill>
              <a:srgbClr val="3A4953"/>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0" numCol="1" spcCol="0" rtlCol="0" fromWordArt="0" anchor="b" anchorCtr="0" forceAA="0" compatLnSpc="1">
              <a:prstTxWarp prst="textNoShape">
                <a:avLst/>
              </a:prstTxWarp>
              <a:noAutofit/>
            </a:bodyPr>
            <a:lstStyle/>
            <a:p>
              <a:pPr algn="ctr" defTabSz="846128" fontAlgn="base">
                <a:spcBef>
                  <a:spcPct val="0"/>
                </a:spcBef>
                <a:spcAft>
                  <a:spcPct val="0"/>
                </a:spcAft>
                <a:defRPr/>
              </a:pPr>
              <a:endParaRPr lang="en-US" sz="2700">
                <a:gradFill>
                  <a:gsLst>
                    <a:gs pos="74138">
                      <a:srgbClr val="FFFFFF"/>
                    </a:gs>
                    <a:gs pos="55000">
                      <a:srgbClr val="FFFFFF"/>
                    </a:gs>
                  </a:gsLst>
                  <a:path path="circle">
                    <a:fillToRect l="100000" t="100000"/>
                  </a:path>
                </a:gradFill>
                <a:latin typeface="Segoe UI Semibold"/>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16" r="-7916"/>
            <a:stretch/>
          </p:blipFill>
          <p:spPr>
            <a:xfrm>
              <a:off x="5252471" y="4307763"/>
              <a:ext cx="401025" cy="346891"/>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932301" y="4330078"/>
              <a:ext cx="909437"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371600">
                <a:defRPr/>
              </a:pPr>
              <a:r>
                <a:rPr lang="en-US" sz="2700" kern="0">
                  <a:gradFill>
                    <a:gsLst>
                      <a:gs pos="14000">
                        <a:srgbClr val="FFFFFF"/>
                      </a:gs>
                      <a:gs pos="59000">
                        <a:srgbClr val="FFFFFF"/>
                      </a:gs>
                    </a:gsLst>
                    <a:path path="circle">
                      <a:fillToRect l="100000" t="100000"/>
                    </a:path>
                  </a:gradFill>
                  <a:latin typeface="Segoe UI Semibold"/>
                  <a:cs typeface="Segoe UI" panose="020B0502040204020203" pitchFamily="34" charset="0"/>
                </a:rPr>
                <a:t>OneLake</a:t>
              </a:r>
            </a:p>
          </p:txBody>
        </p:sp>
        <p:sp>
          <p:nvSpPr>
            <p:cNvPr id="20" name="Rounded Rectangle 14">
              <a:extLst>
                <a:ext uri="{FF2B5EF4-FFF2-40B4-BE49-F238E27FC236}">
                  <a16:creationId xmlns:a16="http://schemas.microsoft.com/office/drawing/2014/main" id="{D5ADD808-334A-6081-5B2B-24E900EF9C59}"/>
                </a:ext>
              </a:extLst>
            </p:cNvPr>
            <p:cNvSpPr/>
            <p:nvPr/>
          </p:nvSpPr>
          <p:spPr>
            <a:xfrm>
              <a:off x="976369"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4" y="2795025"/>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Data </a:t>
              </a:r>
            </a:p>
            <a:p>
              <a:pPr algn="ctr" defTabSz="1371600">
                <a:defRPr/>
              </a:pPr>
              <a:r>
                <a:rPr lang="en-US" sz="2100" kern="0">
                  <a:gradFill>
                    <a:gsLst>
                      <a:gs pos="14000">
                        <a:srgbClr val="FFFFFF"/>
                      </a:gs>
                      <a:gs pos="59000">
                        <a:srgbClr val="FFFFFF"/>
                      </a:gs>
                    </a:gsLst>
                    <a:path path="circle">
                      <a:fillToRect l="100000" t="100000"/>
                    </a:path>
                  </a:gradFill>
                  <a:latin typeface="Segoe UI Semibold"/>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1416525" y="2269137"/>
              <a:ext cx="472385" cy="407820"/>
            </a:xfrm>
            <a:prstGeom prst="rect">
              <a:avLst/>
            </a:prstGeom>
            <a:effectLst/>
          </p:spPr>
        </p:pic>
        <p:sp>
          <p:nvSpPr>
            <p:cNvPr id="24" name="Rounded Rectangle 23">
              <a:extLst>
                <a:ext uri="{FF2B5EF4-FFF2-40B4-BE49-F238E27FC236}">
                  <a16:creationId xmlns:a16="http://schemas.microsoft.com/office/drawing/2014/main" id="{7B18ED2F-50DD-AF56-5EDA-1578B3F697E2}"/>
                </a:ext>
              </a:extLst>
            </p:cNvPr>
            <p:cNvSpPr/>
            <p:nvPr/>
          </p:nvSpPr>
          <p:spPr>
            <a:xfrm>
              <a:off x="2456978"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8" y="2795025"/>
              <a:ext cx="119133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Synapse Data </a:t>
              </a:r>
            </a:p>
            <a:p>
              <a:pPr algn="ctr" defTabSz="1371600">
                <a:defRPr/>
              </a:pPr>
              <a:r>
                <a:rPr lang="en-US" sz="2100" kern="0">
                  <a:gradFill>
                    <a:gsLst>
                      <a:gs pos="14000">
                        <a:srgbClr val="FFFFFF"/>
                      </a:gs>
                      <a:gs pos="59000">
                        <a:srgbClr val="FFFFFF"/>
                      </a:gs>
                    </a:gsLst>
                    <a:path path="circle">
                      <a:fillToRect l="100000" t="100000"/>
                    </a:path>
                  </a:gradFill>
                  <a:latin typeface="Segoe UI Semibold"/>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2897135" y="2269138"/>
              <a:ext cx="472383" cy="407818"/>
            </a:xfrm>
            <a:prstGeom prst="rect">
              <a:avLst/>
            </a:prstGeom>
          </p:spPr>
        </p:pic>
        <p:sp>
          <p:nvSpPr>
            <p:cNvPr id="32" name="Rounded Rectangle 17">
              <a:extLst>
                <a:ext uri="{FF2B5EF4-FFF2-40B4-BE49-F238E27FC236}">
                  <a16:creationId xmlns:a16="http://schemas.microsoft.com/office/drawing/2014/main" id="{F5AF8255-56FD-5C4F-C6AD-7C07BB95EAA4}"/>
                </a:ext>
              </a:extLst>
            </p:cNvPr>
            <p:cNvSpPr/>
            <p:nvPr/>
          </p:nvSpPr>
          <p:spPr>
            <a:xfrm>
              <a:off x="3937587"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19" y="2795026"/>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Synapse Data</a:t>
              </a:r>
            </a:p>
            <a:p>
              <a:pPr algn="ctr" defTabSz="1371600">
                <a:defRPr/>
              </a:pPr>
              <a:r>
                <a:rPr lang="en-US" sz="2100" kern="0">
                  <a:gradFill>
                    <a:gsLst>
                      <a:gs pos="14000">
                        <a:srgbClr val="FFFFFF"/>
                      </a:gs>
                      <a:gs pos="59000">
                        <a:srgbClr val="FFFFFF"/>
                      </a:gs>
                    </a:gsLst>
                    <a:path path="circle">
                      <a:fillToRect l="100000" t="100000"/>
                    </a:path>
                  </a:gradFill>
                  <a:latin typeface="Segoe UI Semibold"/>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4377743" y="2269137"/>
              <a:ext cx="472385" cy="407820"/>
            </a:xfrm>
            <a:prstGeom prst="rect">
              <a:avLst/>
            </a:prstGeom>
          </p:spPr>
        </p:pic>
        <p:sp>
          <p:nvSpPr>
            <p:cNvPr id="38" name="Rounded Rectangle 16">
              <a:extLst>
                <a:ext uri="{FF2B5EF4-FFF2-40B4-BE49-F238E27FC236}">
                  <a16:creationId xmlns:a16="http://schemas.microsoft.com/office/drawing/2014/main" id="{AC63C6ED-3D7A-0DB6-AC03-36A128BD892F}"/>
                </a:ext>
              </a:extLst>
            </p:cNvPr>
            <p:cNvSpPr/>
            <p:nvPr/>
          </p:nvSpPr>
          <p:spPr>
            <a:xfrm>
              <a:off x="5418196"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7" y="2795025"/>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Synapse Data</a:t>
              </a:r>
              <a:br>
                <a:rPr lang="en-US" sz="2100" kern="0">
                  <a:gradFill>
                    <a:gsLst>
                      <a:gs pos="14000">
                        <a:srgbClr val="FFFFFF"/>
                      </a:gs>
                      <a:gs pos="59000">
                        <a:srgbClr val="FFFFFF"/>
                      </a:gs>
                    </a:gsLst>
                    <a:path path="circle">
                      <a:fillToRect l="100000" t="100000"/>
                    </a:path>
                  </a:gradFill>
                  <a:latin typeface="Segoe UI Semibold"/>
                </a:rPr>
              </a:br>
              <a:r>
                <a:rPr lang="en-US" sz="2100" kern="0">
                  <a:gradFill>
                    <a:gsLst>
                      <a:gs pos="14000">
                        <a:srgbClr val="FFFFFF"/>
                      </a:gs>
                      <a:gs pos="59000">
                        <a:srgbClr val="FFFFFF"/>
                      </a:gs>
                    </a:gsLst>
                    <a:path path="circle">
                      <a:fillToRect l="100000" t="100000"/>
                    </a:path>
                  </a:gradFill>
                  <a:latin typeface="Segoe UI Semibold"/>
                </a:rPr>
                <a:t>Warehousing</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5844875" y="2257502"/>
              <a:ext cx="499339" cy="431090"/>
            </a:xfrm>
            <a:prstGeom prst="rect">
              <a:avLst/>
            </a:prstGeom>
          </p:spPr>
        </p:pic>
        <p:sp>
          <p:nvSpPr>
            <p:cNvPr id="12" name="Rounded Rectangle 18">
              <a:extLst>
                <a:ext uri="{FF2B5EF4-FFF2-40B4-BE49-F238E27FC236}">
                  <a16:creationId xmlns:a16="http://schemas.microsoft.com/office/drawing/2014/main" id="{1E903268-4952-6848-C0B2-E926EF53F68B}"/>
                </a:ext>
              </a:extLst>
            </p:cNvPr>
            <p:cNvSpPr/>
            <p:nvPr/>
          </p:nvSpPr>
          <p:spPr>
            <a:xfrm>
              <a:off x="6898805"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2" y="2795025"/>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Synapse Real </a:t>
              </a:r>
              <a:br>
                <a:rPr lang="en-US" sz="2100" kern="0">
                  <a:gradFill>
                    <a:gsLst>
                      <a:gs pos="14000">
                        <a:srgbClr val="FFFFFF"/>
                      </a:gs>
                      <a:gs pos="59000">
                        <a:srgbClr val="FFFFFF"/>
                      </a:gs>
                    </a:gsLst>
                    <a:path path="circle">
                      <a:fillToRect l="100000" t="100000"/>
                    </a:path>
                  </a:gradFill>
                  <a:latin typeface="Segoe UI Semibold"/>
                </a:rPr>
              </a:br>
              <a:r>
                <a:rPr lang="en-US" sz="2100" kern="0">
                  <a:gradFill>
                    <a:gsLst>
                      <a:gs pos="14000">
                        <a:srgbClr val="FFFFFF"/>
                      </a:gs>
                      <a:gs pos="59000">
                        <a:srgbClr val="FFFFFF"/>
                      </a:gs>
                    </a:gsLst>
                    <a:path path="circle">
                      <a:fillToRect l="100000" t="100000"/>
                    </a:path>
                  </a:gradFill>
                  <a:latin typeface="Segoe UI Semibold"/>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7328118" y="2259775"/>
              <a:ext cx="494072" cy="426543"/>
            </a:xfrm>
            <a:prstGeom prst="rect">
              <a:avLst/>
            </a:prstGeom>
          </p:spPr>
        </p:pic>
        <p:sp>
          <p:nvSpPr>
            <p:cNvPr id="15" name="Rounded Rectangle 19">
              <a:extLst>
                <a:ext uri="{FF2B5EF4-FFF2-40B4-BE49-F238E27FC236}">
                  <a16:creationId xmlns:a16="http://schemas.microsoft.com/office/drawing/2014/main" id="{4FEAFA18-8E27-0C50-6E29-15781A3F3C6E}"/>
                </a:ext>
              </a:extLst>
            </p:cNvPr>
            <p:cNvSpPr/>
            <p:nvPr/>
          </p:nvSpPr>
          <p:spPr>
            <a:xfrm>
              <a:off x="8380216"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0" y="2906915"/>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a:gradFill>
                    <a:gsLst>
                      <a:gs pos="14000">
                        <a:srgbClr val="FFFFFF"/>
                      </a:gs>
                      <a:gs pos="59000">
                        <a:srgbClr val="FFFFFF"/>
                      </a:gs>
                    </a:gsLst>
                    <a:path path="circle">
                      <a:fillToRect l="100000" t="100000"/>
                    </a:path>
                  </a:gradFill>
                  <a:latin typeface="Segoe UI Semibold"/>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7916" r="-7916"/>
            <a:stretch/>
          </p:blipFill>
          <p:spPr>
            <a:xfrm>
              <a:off x="8820372" y="2269137"/>
              <a:ext cx="472385" cy="407820"/>
            </a:xfrm>
            <a:prstGeom prst="rect">
              <a:avLst/>
            </a:prstGeom>
          </p:spPr>
        </p:pic>
        <p:sp>
          <p:nvSpPr>
            <p:cNvPr id="14" name="Rounded Rectangle 19">
              <a:extLst>
                <a:ext uri="{FF2B5EF4-FFF2-40B4-BE49-F238E27FC236}">
                  <a16:creationId xmlns:a16="http://schemas.microsoft.com/office/drawing/2014/main" id="{968F0746-C793-28A2-F1B7-B1C50A85E7B1}"/>
                </a:ext>
              </a:extLst>
            </p:cNvPr>
            <p:cNvSpPr/>
            <p:nvPr/>
          </p:nvSpPr>
          <p:spPr>
            <a:xfrm>
              <a:off x="9860986"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2" y="2795025"/>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a:gradFill>
                    <a:gsLst>
                      <a:gs pos="14000">
                        <a:srgbClr val="FFFFFF"/>
                      </a:gs>
                      <a:gs pos="59000">
                        <a:srgbClr val="FFFFFF"/>
                      </a:gs>
                    </a:gsLst>
                    <a:path path="circle">
                      <a:fillToRect l="100000" t="100000"/>
                    </a:path>
                  </a:gradFill>
                  <a:latin typeface="Segoe UI Semibold"/>
                </a:rPr>
                <a:t>Data</a:t>
              </a:r>
              <a:br>
                <a:rPr lang="en-US" sz="2100">
                  <a:gradFill>
                    <a:gsLst>
                      <a:gs pos="14000">
                        <a:srgbClr val="FFFFFF"/>
                      </a:gs>
                      <a:gs pos="59000">
                        <a:srgbClr val="FFFFFF"/>
                      </a:gs>
                    </a:gsLst>
                    <a:path path="circle">
                      <a:fillToRect l="100000" t="100000"/>
                    </a:path>
                  </a:gradFill>
                  <a:latin typeface="Segoe UI Semibold"/>
                </a:rPr>
              </a:br>
              <a:r>
                <a:rPr lang="en-US" sz="2100">
                  <a:gradFill>
                    <a:gsLst>
                      <a:gs pos="14000">
                        <a:srgbClr val="FFFFFF"/>
                      </a:gs>
                      <a:gs pos="59000">
                        <a:srgbClr val="FFFFFF"/>
                      </a:gs>
                    </a:gsLst>
                    <a:path path="circle">
                      <a:fillToRect l="100000" t="100000"/>
                    </a:path>
                  </a:gradFill>
                  <a:latin typeface="Segoe UI Semibold"/>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8">
              <a:alphaModFix/>
              <a:extLst>
                <a:ext uri="{96DAC541-7B7A-43D3-8B79-37D633B846F1}">
                  <asvg:svgBlip xmlns:asvg="http://schemas.microsoft.com/office/drawing/2016/SVG/main" r:embed="rId19"/>
                </a:ext>
              </a:extLst>
            </a:blip>
            <a:stretch>
              <a:fillRect/>
            </a:stretch>
          </p:blipFill>
          <p:spPr>
            <a:xfrm>
              <a:off x="10365480" y="2307261"/>
              <a:ext cx="343708" cy="345051"/>
            </a:xfrm>
            <a:prstGeom prst="rect">
              <a:avLst/>
            </a:prstGeom>
          </p:spPr>
        </p:pic>
        <p:sp>
          <p:nvSpPr>
            <p:cNvPr id="2" name="Rounded Rectangle 48">
              <a:extLst>
                <a:ext uri="{FF2B5EF4-FFF2-40B4-BE49-F238E27FC236}">
                  <a16:creationId xmlns:a16="http://schemas.microsoft.com/office/drawing/2014/main" id="{69C16A5D-FED8-0F5C-C982-19F17CE62010}"/>
                </a:ext>
              </a:extLst>
            </p:cNvPr>
            <p:cNvSpPr/>
            <p:nvPr/>
          </p:nvSpPr>
          <p:spPr>
            <a:xfrm>
              <a:off x="977343" y="4783271"/>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0" numCol="1" spcCol="0" rtlCol="0" fromWordArt="0" anchor="b" anchorCtr="0" forceAA="0" compatLnSpc="1">
              <a:prstTxWarp prst="textNoShape">
                <a:avLst/>
              </a:prstTxWarp>
              <a:noAutofit/>
            </a:bodyPr>
            <a:lstStyle/>
            <a:p>
              <a:pPr algn="ctr" defTabSz="846128" fontAlgn="base">
                <a:spcBef>
                  <a:spcPct val="0"/>
                </a:spcBef>
                <a:spcAft>
                  <a:spcPct val="0"/>
                </a:spcAft>
                <a:defRPr/>
              </a:pPr>
              <a:endParaRPr lang="en-US" sz="2700">
                <a:gradFill>
                  <a:gsLst>
                    <a:gs pos="74138">
                      <a:srgbClr val="FFFFFF"/>
                    </a:gs>
                    <a:gs pos="55000">
                      <a:srgbClr val="FFFFFF"/>
                    </a:gs>
                  </a:gsLst>
                  <a:path path="circle">
                    <a:fillToRect l="100000" t="100000"/>
                  </a:path>
                </a:gradFill>
                <a:latin typeface="Segoe UI Semibold"/>
                <a:cs typeface="Segoe UI" pitchFamily="34" charset="0"/>
              </a:endParaRPr>
            </a:p>
          </p:txBody>
        </p:sp>
        <p:sp>
          <p:nvSpPr>
            <p:cNvPr id="3" name="Rounded Rectangle 45">
              <a:extLst>
                <a:ext uri="{FF2B5EF4-FFF2-40B4-BE49-F238E27FC236}">
                  <a16:creationId xmlns:a16="http://schemas.microsoft.com/office/drawing/2014/main" id="{B85BE453-8F33-4A83-8ED1-220A5378BD96}"/>
                </a:ext>
              </a:extLst>
            </p:cNvPr>
            <p:cNvSpPr/>
            <p:nvPr/>
          </p:nvSpPr>
          <p:spPr>
            <a:xfrm>
              <a:off x="5932301" y="4890432"/>
              <a:ext cx="829287"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371600">
                <a:defRPr/>
              </a:pPr>
              <a:r>
                <a:rPr lang="en-US" sz="2700" kern="0">
                  <a:gradFill>
                    <a:gsLst>
                      <a:gs pos="14000">
                        <a:srgbClr val="FFFFFF"/>
                      </a:gs>
                      <a:gs pos="59000">
                        <a:srgbClr val="FFFFFF"/>
                      </a:gs>
                    </a:gsLst>
                    <a:path path="circle">
                      <a:fillToRect l="100000" t="100000"/>
                    </a:path>
                  </a:gradFill>
                  <a:latin typeface="Segoe UI Semibold"/>
                  <a:cs typeface="Segoe UI" panose="020B0502040204020203" pitchFamily="34" charset="0"/>
                </a:rPr>
                <a:t>Purview</a:t>
              </a:r>
            </a:p>
          </p:txBody>
        </p:sp>
        <p:sp>
          <p:nvSpPr>
            <p:cNvPr id="30" name="Rounded Rectangle 48">
              <a:extLst>
                <a:ext uri="{FF2B5EF4-FFF2-40B4-BE49-F238E27FC236}">
                  <a16:creationId xmlns:a16="http://schemas.microsoft.com/office/drawing/2014/main" id="{29921DB0-39BC-CD27-9F5F-282F07B02CAC}"/>
                </a:ext>
              </a:extLst>
            </p:cNvPr>
            <p:cNvSpPr/>
            <p:nvPr/>
          </p:nvSpPr>
          <p:spPr>
            <a:xfrm>
              <a:off x="977343" y="3606282"/>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0" numCol="1" spcCol="0" rtlCol="0" fromWordArt="0" anchor="b" anchorCtr="0" forceAA="0" compatLnSpc="1">
              <a:prstTxWarp prst="textNoShape">
                <a:avLst/>
              </a:prstTxWarp>
              <a:noAutofit/>
            </a:bodyPr>
            <a:lstStyle/>
            <a:p>
              <a:pPr algn="ctr" defTabSz="846128" fontAlgn="base">
                <a:spcBef>
                  <a:spcPct val="0"/>
                </a:spcBef>
                <a:spcAft>
                  <a:spcPct val="0"/>
                </a:spcAft>
                <a:defRPr/>
              </a:pPr>
              <a:endParaRPr lang="en-US" sz="2700">
                <a:gradFill>
                  <a:gsLst>
                    <a:gs pos="74138">
                      <a:srgbClr val="FFFFFF"/>
                    </a:gs>
                    <a:gs pos="55000">
                      <a:srgbClr val="FFFFFF"/>
                    </a:gs>
                  </a:gsLst>
                  <a:path path="circle">
                    <a:fillToRect l="100000" t="100000"/>
                  </a:path>
                </a:gradFill>
                <a:latin typeface="Segoe UI Semibold"/>
                <a:cs typeface="Segoe UI" pitchFamily="34" charset="0"/>
              </a:endParaRPr>
            </a:p>
          </p:txBody>
        </p:sp>
        <p:sp>
          <p:nvSpPr>
            <p:cNvPr id="31" name="Rounded Rectangle 45">
              <a:extLst>
                <a:ext uri="{FF2B5EF4-FFF2-40B4-BE49-F238E27FC236}">
                  <a16:creationId xmlns:a16="http://schemas.microsoft.com/office/drawing/2014/main" id="{003502B6-3AC6-587C-1585-3AE5CFB67B50}"/>
                </a:ext>
              </a:extLst>
            </p:cNvPr>
            <p:cNvSpPr/>
            <p:nvPr/>
          </p:nvSpPr>
          <p:spPr>
            <a:xfrm>
              <a:off x="5932039" y="3757323"/>
              <a:ext cx="226583"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371600">
                <a:defRPr/>
              </a:pPr>
              <a:r>
                <a:rPr lang="en-US" sz="2700" kern="0">
                  <a:gradFill>
                    <a:gsLst>
                      <a:gs pos="14000">
                        <a:srgbClr val="FFFFFF"/>
                      </a:gs>
                      <a:gs pos="59000">
                        <a:srgbClr val="FFFFFF"/>
                      </a:gs>
                    </a:gsLst>
                    <a:path path="circle">
                      <a:fillToRect l="100000" t="100000"/>
                    </a:path>
                  </a:gradFill>
                  <a:latin typeface="Segoe UI Semibold"/>
                  <a:cs typeface="Segoe UI" panose="020B0502040204020203" pitchFamily="34" charset="0"/>
                </a:rPr>
                <a:t>AI</a:t>
              </a:r>
            </a:p>
          </p:txBody>
        </p:sp>
        <p:pic>
          <p:nvPicPr>
            <p:cNvPr id="34" name="Picture 33">
              <a:extLst>
                <a:ext uri="{FF2B5EF4-FFF2-40B4-BE49-F238E27FC236}">
                  <a16:creationId xmlns:a16="http://schemas.microsoft.com/office/drawing/2014/main" id="{7863F3D4-BB17-733A-E5F5-4AEBBB09C4C6}"/>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5270406" y="4875444"/>
              <a:ext cx="323014" cy="323013"/>
            </a:xfrm>
            <a:prstGeom prst="rect">
              <a:avLst/>
            </a:prstGeom>
          </p:spPr>
        </p:pic>
        <p:pic>
          <p:nvPicPr>
            <p:cNvPr id="46" name="Graphic 45">
              <a:extLst>
                <a:ext uri="{FF2B5EF4-FFF2-40B4-BE49-F238E27FC236}">
                  <a16:creationId xmlns:a16="http://schemas.microsoft.com/office/drawing/2014/main" id="{6C3C673F-9738-A787-3F48-196AF9DBA4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255625" y="3710414"/>
              <a:ext cx="376174" cy="376174"/>
            </a:xfrm>
            <a:prstGeom prst="rect">
              <a:avLst/>
            </a:prstGeom>
          </p:spPr>
        </p:pic>
      </p:grpSp>
    </p:spTree>
    <p:extLst>
      <p:ext uri="{BB962C8B-B14F-4D97-AF65-F5344CB8AC3E}">
        <p14:creationId xmlns:p14="http://schemas.microsoft.com/office/powerpoint/2010/main" val="272710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9"/>
                                        </p:tgtEl>
                                        <p:attrNameLst>
                                          <p:attrName>ppt_x</p:attrName>
                                          <p:attrName>ppt_y</p:attrName>
                                        </p:attrNameLst>
                                      </p:cBhvr>
                                      <p:rCtr x="911"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42" presetClass="path" presetSubtype="0" decel="50000" fill="hold" nodeType="withEffect">
                                  <p:stCondLst>
                                    <p:cond delay="0"/>
                                  </p:stCondLst>
                                  <p:childTnLst>
                                    <p:animMotion origin="layout" path="M 0 0.02547 L 0 -3.7037E-6 " pathEditMode="relative" rAng="0" ptsTypes="AA">
                                      <p:cBhvr>
                                        <p:cTn id="15" dur="700" fill="hold"/>
                                        <p:tgtEl>
                                          <p:spTgt spid="49"/>
                                        </p:tgtEl>
                                        <p:attrNameLst>
                                          <p:attrName>ppt_x</p:attrName>
                                          <p:attrName>ppt_y</p:attrName>
                                        </p:attrNameLst>
                                      </p:cBhvr>
                                      <p:rCtr x="0" y="-1273"/>
                                    </p:animMotion>
                                  </p:childTnLst>
                                </p:cTn>
                              </p:par>
                              <p:par>
                                <p:cTn id="16" presetID="10" presetClass="entr" presetSubtype="0" fill="hold" grpId="0" nodeType="withEffect">
                                  <p:stCondLst>
                                    <p:cond delay="2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50000" fill="hold" grpId="1" nodeType="withEffect">
                                  <p:stCondLst>
                                    <p:cond delay="200"/>
                                  </p:stCondLst>
                                  <p:childTnLst>
                                    <p:animMotion origin="layout" path="M 0 0.02546 L 0 0 " pathEditMode="relative" rAng="0" ptsTypes="AA">
                                      <p:cBhvr>
                                        <p:cTn id="20" dur="700" fill="hold"/>
                                        <p:tgtEl>
                                          <p:spTgt spid="5"/>
                                        </p:tgtEl>
                                        <p:attrNameLst>
                                          <p:attrName>ppt_x</p:attrName>
                                          <p:attrName>ppt_y</p:attrName>
                                        </p:attrNameLst>
                                      </p:cBhvr>
                                      <p:rCtr x="0" y="-1273"/>
                                    </p:animMotion>
                                  </p:childTnLst>
                                </p:cTn>
                              </p:par>
                              <p:par>
                                <p:cTn id="21" presetID="10" presetClass="entr" presetSubtype="0" fill="hold" nodeType="withEffect">
                                  <p:stCondLst>
                                    <p:cond delay="2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42" presetClass="path" presetSubtype="0" decel="50000" fill="hold" nodeType="withEffect">
                                  <p:stCondLst>
                                    <p:cond delay="200"/>
                                  </p:stCondLst>
                                  <p:childTnLst>
                                    <p:animMotion origin="layout" path="M 0 0.02546 L 0 0 " pathEditMode="relative" rAng="0" ptsTypes="AA">
                                      <p:cBhvr>
                                        <p:cTn id="25" dur="700" fill="hold"/>
                                        <p:tgtEl>
                                          <p:spTgt spid="26"/>
                                        </p:tgtEl>
                                        <p:attrNameLst>
                                          <p:attrName>ppt_x</p:attrName>
                                          <p:attrName>ppt_y</p:attrName>
                                        </p:attrNameLst>
                                      </p:cBhvr>
                                      <p:rCtr x="0" y="-1273"/>
                                    </p:animMotion>
                                  </p:childTnLst>
                                </p:cTn>
                              </p:par>
                              <p:par>
                                <p:cTn id="26" presetID="10" presetClass="entr" presetSubtype="0"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42" presetClass="path" presetSubtype="0" decel="50000" fill="hold" grpId="1" nodeType="withEffect">
                                  <p:stCondLst>
                                    <p:cond delay="200"/>
                                  </p:stCondLst>
                                  <p:childTnLst>
                                    <p:animMotion origin="layout" path="M 0 0.02546 L 0 0 " pathEditMode="relative" rAng="0" ptsTypes="AA">
                                      <p:cBhvr>
                                        <p:cTn id="30" dur="700" fill="hold"/>
                                        <p:tgtEl>
                                          <p:spTgt spid="10"/>
                                        </p:tgtEl>
                                        <p:attrNameLst>
                                          <p:attrName>ppt_x</p:attrName>
                                          <p:attrName>ppt_y</p:attrName>
                                        </p:attrNameLst>
                                      </p:cBhvr>
                                      <p:rCtr x="0" y="-1273"/>
                                    </p:animMotion>
                                  </p:childTnLst>
                                </p:cTn>
                              </p:par>
                              <p:par>
                                <p:cTn id="31" presetID="10" presetClass="entr" presetSubtype="0" fill="hold" nodeType="withEffect">
                                  <p:stCondLst>
                                    <p:cond delay="2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42" presetClass="path" presetSubtype="0" decel="50000" fill="hold" nodeType="withEffect">
                                  <p:stCondLst>
                                    <p:cond delay="200"/>
                                  </p:stCondLst>
                                  <p:childTnLst>
                                    <p:animMotion origin="layout" path="M 0 0.02546 L 0 0 " pathEditMode="relative" rAng="0" ptsTypes="AA">
                                      <p:cBhvr>
                                        <p:cTn id="35" dur="700" fill="hold"/>
                                        <p:tgtEl>
                                          <p:spTgt spid="28"/>
                                        </p:tgtEl>
                                        <p:attrNameLst>
                                          <p:attrName>ppt_x</p:attrName>
                                          <p:attrName>ppt_y</p:attrName>
                                        </p:attrNameLst>
                                      </p:cBhvr>
                                      <p:rCtr x="0" y="-1273"/>
                                    </p:animMotion>
                                  </p:childTnLst>
                                </p:cTn>
                              </p:par>
                              <p:par>
                                <p:cTn id="36" presetID="10" presetClass="entr" presetSubtype="0" fill="hold" grpId="0" nodeType="withEffect">
                                  <p:stCondLst>
                                    <p:cond delay="2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42" presetClass="path" presetSubtype="0" decel="50000" fill="hold" grpId="1" nodeType="withEffect">
                                  <p:stCondLst>
                                    <p:cond delay="200"/>
                                  </p:stCondLst>
                                  <p:childTnLst>
                                    <p:animMotion origin="layout" path="M 0 0.02546 L 0 0 " pathEditMode="relative" rAng="0" ptsTypes="AA">
                                      <p:cBhvr>
                                        <p:cTn id="40" dur="700" fill="hold"/>
                                        <p:tgtEl>
                                          <p:spTgt spid="13"/>
                                        </p:tgtEl>
                                        <p:attrNameLst>
                                          <p:attrName>ppt_x</p:attrName>
                                          <p:attrName>ppt_y</p:attrName>
                                        </p:attrNameLst>
                                      </p:cBhvr>
                                      <p:rCtr x="0" y="-1273"/>
                                    </p:animMotion>
                                  </p:childTnLst>
                                </p:cTn>
                              </p:par>
                              <p:par>
                                <p:cTn id="41" presetID="10" presetClass="entr" presetSubtype="0" fill="hold" nodeType="withEffect">
                                  <p:stCondLst>
                                    <p:cond delay="2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42" presetClass="path" presetSubtype="0" decel="50000" fill="hold" nodeType="withEffect">
                                  <p:stCondLst>
                                    <p:cond delay="200"/>
                                  </p:stCondLst>
                                  <p:childTnLst>
                                    <p:animMotion origin="layout" path="M 0 0.02546 L 0 0 " pathEditMode="relative" rAng="0" ptsTypes="AA">
                                      <p:cBhvr>
                                        <p:cTn id="45" dur="700" fill="hold"/>
                                        <p:tgtEl>
                                          <p:spTgt spid="29"/>
                                        </p:tgtEl>
                                        <p:attrNameLst>
                                          <p:attrName>ppt_x</p:attrName>
                                          <p:attrName>ppt_y</p:attrName>
                                        </p:attrNameLst>
                                      </p:cBhvr>
                                      <p:rCtr x="0" y="-1273"/>
                                    </p:animMotion>
                                  </p:childTnLst>
                                </p:cTn>
                              </p:par>
                              <p:par>
                                <p:cTn id="46" presetID="10" presetClass="entr" presetSubtype="0" fill="hold" grpId="0" nodeType="withEffect">
                                  <p:stCondLst>
                                    <p:cond delay="2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42" presetClass="path" presetSubtype="0" decel="50000" fill="hold" grpId="1" nodeType="withEffect">
                                  <p:stCondLst>
                                    <p:cond delay="200"/>
                                  </p:stCondLst>
                                  <p:childTnLst>
                                    <p:animMotion origin="layout" path="M 0 0.02546 L 0 0 " pathEditMode="relative" rAng="0" ptsTypes="AA">
                                      <p:cBhvr>
                                        <p:cTn id="50" dur="700" fill="hold"/>
                                        <p:tgtEl>
                                          <p:spTgt spid="23"/>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5" grpId="0"/>
      <p:bldP spid="5" grpId="1"/>
      <p:bldP spid="10" grpId="0"/>
      <p:bldP spid="10" grpId="1"/>
      <p:bldP spid="13" grpId="0"/>
      <p:bldP spid="13" grpId="1"/>
      <p:bldP spid="23" grpId="0"/>
      <p:bldP spid="2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616" y="940966"/>
            <a:ext cx="1085021" cy="1085021"/>
          </a:xfrm>
          <a:prstGeom prst="rect">
            <a:avLst/>
          </a:prstGeom>
        </p:spPr>
      </p:pic>
      <p:cxnSp>
        <p:nvCxnSpPr>
          <p:cNvPr id="7" name="Straight Connector 6">
            <a:extLst>
              <a:ext uri="{FF2B5EF4-FFF2-40B4-BE49-F238E27FC236}">
                <a16:creationId xmlns:a16="http://schemas.microsoft.com/office/drawing/2014/main" id="{88428ED9-B16A-7B03-D785-D4117E0C50F1}"/>
              </a:ext>
              <a:ext uri="{C183D7F6-B498-43B3-948B-1728B52AA6E4}">
                <adec:decorative xmlns:adec="http://schemas.microsoft.com/office/drawing/2017/decorative" val="1"/>
              </a:ext>
            </a:extLst>
          </p:cNvPr>
          <p:cNvCxnSpPr>
            <a:cxnSpLocks/>
          </p:cNvCxnSpPr>
          <p:nvPr/>
        </p:nvCxnSpPr>
        <p:spPr>
          <a:xfrm>
            <a:off x="2877987" y="740214"/>
            <a:ext cx="0" cy="1486521"/>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dirty="0">
                <a:solidFill>
                  <a:srgbClr val="083E30"/>
                </a:solidFill>
                <a:latin typeface="Segoe UI Semibold"/>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3269468" y="1559661"/>
            <a:ext cx="14140707" cy="646331"/>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50" algn="l" defTabSz="1399113">
              <a:defRPr/>
            </a:pPr>
            <a:r>
              <a:rPr lang="en-US" sz="4200" dirty="0">
                <a:solidFill>
                  <a:srgbClr val="083E30"/>
                </a:solidFill>
                <a:latin typeface="Segoe UI Semibold"/>
              </a:rPr>
              <a:t>The unified data platform for the era of AI</a:t>
            </a:r>
          </a:p>
        </p:txBody>
      </p:sp>
      <p:grpSp>
        <p:nvGrpSpPr>
          <p:cNvPr id="52" name="Group 8">
            <a:extLst>
              <a:ext uri="{FF2B5EF4-FFF2-40B4-BE49-F238E27FC236}">
                <a16:creationId xmlns:a16="http://schemas.microsoft.com/office/drawing/2014/main" id="{81C9474E-6935-C5AC-9FB1-57CEB0F192E0}"/>
              </a:ext>
            </a:extLst>
          </p:cNvPr>
          <p:cNvGrpSpPr/>
          <p:nvPr/>
        </p:nvGrpSpPr>
        <p:grpSpPr>
          <a:xfrm>
            <a:off x="13814230" y="9258300"/>
            <a:ext cx="5765006" cy="1028700"/>
            <a:chOff x="0" y="0"/>
            <a:chExt cx="7686674" cy="1371600"/>
          </a:xfrm>
        </p:grpSpPr>
        <p:grpSp>
          <p:nvGrpSpPr>
            <p:cNvPr id="53" name="Group 9">
              <a:extLst>
                <a:ext uri="{FF2B5EF4-FFF2-40B4-BE49-F238E27FC236}">
                  <a16:creationId xmlns:a16="http://schemas.microsoft.com/office/drawing/2014/main" id="{0CC8A4C8-ED03-BBB5-4FD5-C9BDED9B8F52}"/>
                </a:ext>
              </a:extLst>
            </p:cNvPr>
            <p:cNvGrpSpPr/>
            <p:nvPr/>
          </p:nvGrpSpPr>
          <p:grpSpPr>
            <a:xfrm>
              <a:off x="0" y="0"/>
              <a:ext cx="7686674" cy="1371600"/>
              <a:chOff x="0" y="0"/>
              <a:chExt cx="1049690" cy="187305"/>
            </a:xfrm>
          </p:grpSpPr>
          <p:sp>
            <p:nvSpPr>
              <p:cNvPr id="55" name="Freeform 10">
                <a:extLst>
                  <a:ext uri="{FF2B5EF4-FFF2-40B4-BE49-F238E27FC236}">
                    <a16:creationId xmlns:a16="http://schemas.microsoft.com/office/drawing/2014/main" id="{E29B476F-C885-7E6B-3377-D3D3F8DF5E6B}"/>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6" name="TextBox 11">
                <a:extLst>
                  <a:ext uri="{FF2B5EF4-FFF2-40B4-BE49-F238E27FC236}">
                    <a16:creationId xmlns:a16="http://schemas.microsoft.com/office/drawing/2014/main" id="{1AD0409B-3916-E956-3C10-B32F7F3BC269}"/>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54" name="TextBox 12">
              <a:extLst>
                <a:ext uri="{FF2B5EF4-FFF2-40B4-BE49-F238E27FC236}">
                  <a16:creationId xmlns:a16="http://schemas.microsoft.com/office/drawing/2014/main" id="{D326DF11-8A47-FB1A-9D20-69E7D9F1B787}"/>
                </a:ext>
              </a:extLst>
            </p:cNvPr>
            <p:cNvSpPr txBox="1"/>
            <p:nvPr/>
          </p:nvSpPr>
          <p:spPr>
            <a:xfrm>
              <a:off x="1942883" y="475615"/>
              <a:ext cx="2698286" cy="391795"/>
            </a:xfrm>
            <a:prstGeom prst="rect">
              <a:avLst/>
            </a:prstGeom>
          </p:spPr>
          <p:txBody>
            <a:bodyPr lIns="0" tIns="0" rIns="0" bIns="0" rtlCol="0" anchor="t">
              <a:spAutoFit/>
            </a:bodyPr>
            <a:lstStyle/>
            <a:p>
              <a:pPr marL="0" lvl="0" indent="0" algn="r">
                <a:lnSpc>
                  <a:spcPts val="2340"/>
                </a:lnSpc>
                <a:spcBef>
                  <a:spcPct val="0"/>
                </a:spcBef>
              </a:pPr>
              <a:endParaRPr/>
            </a:p>
          </p:txBody>
        </p:sp>
      </p:grpSp>
      <p:grpSp>
        <p:nvGrpSpPr>
          <p:cNvPr id="57" name="Group 13">
            <a:extLst>
              <a:ext uri="{FF2B5EF4-FFF2-40B4-BE49-F238E27FC236}">
                <a16:creationId xmlns:a16="http://schemas.microsoft.com/office/drawing/2014/main" id="{3B0100DA-A67B-6DF7-0279-0F2B63079ECB}"/>
              </a:ext>
            </a:extLst>
          </p:cNvPr>
          <p:cNvGrpSpPr/>
          <p:nvPr/>
        </p:nvGrpSpPr>
        <p:grpSpPr>
          <a:xfrm>
            <a:off x="1057662" y="3600450"/>
            <a:ext cx="16015921" cy="4925300"/>
            <a:chOff x="0" y="0"/>
            <a:chExt cx="4218185" cy="1297198"/>
          </a:xfrm>
        </p:grpSpPr>
        <p:sp>
          <p:nvSpPr>
            <p:cNvPr id="58" name="Freeform 14">
              <a:extLst>
                <a:ext uri="{FF2B5EF4-FFF2-40B4-BE49-F238E27FC236}">
                  <a16:creationId xmlns:a16="http://schemas.microsoft.com/office/drawing/2014/main" id="{4D5D3EE5-87D2-7B47-01C7-F2E0DFFD2A6A}"/>
                </a:ext>
              </a:extLst>
            </p:cNvPr>
            <p:cNvSpPr/>
            <p:nvPr/>
          </p:nvSpPr>
          <p:spPr>
            <a:xfrm>
              <a:off x="0" y="0"/>
              <a:ext cx="4218185" cy="1297198"/>
            </a:xfrm>
            <a:custGeom>
              <a:avLst/>
              <a:gdLst/>
              <a:ahLst/>
              <a:cxnLst/>
              <a:rect l="l" t="t" r="r" b="b"/>
              <a:pathLst>
                <a:path w="4218185" h="1297198">
                  <a:moveTo>
                    <a:pt x="0" y="0"/>
                  </a:moveTo>
                  <a:lnTo>
                    <a:pt x="4218185" y="0"/>
                  </a:lnTo>
                  <a:lnTo>
                    <a:pt x="4218185" y="1297198"/>
                  </a:lnTo>
                  <a:lnTo>
                    <a:pt x="0" y="1297198"/>
                  </a:lnTo>
                  <a:close/>
                </a:path>
              </a:pathLst>
            </a:custGeom>
            <a:solidFill>
              <a:srgbClr val="E4E4E4"/>
            </a:solidFill>
          </p:spPr>
          <p:txBody>
            <a:bodyPr/>
            <a:lstStyle/>
            <a:p>
              <a:endParaRPr lang="en-IN"/>
            </a:p>
          </p:txBody>
        </p:sp>
        <p:sp>
          <p:nvSpPr>
            <p:cNvPr id="59" name="TextBox 15">
              <a:extLst>
                <a:ext uri="{FF2B5EF4-FFF2-40B4-BE49-F238E27FC236}">
                  <a16:creationId xmlns:a16="http://schemas.microsoft.com/office/drawing/2014/main" id="{51834B71-36C6-46B9-FFA9-5C85C1C6AF9A}"/>
                </a:ext>
              </a:extLst>
            </p:cNvPr>
            <p:cNvSpPr txBox="1"/>
            <p:nvPr/>
          </p:nvSpPr>
          <p:spPr>
            <a:xfrm>
              <a:off x="0" y="-38100"/>
              <a:ext cx="4218185" cy="1335298"/>
            </a:xfrm>
            <a:prstGeom prst="rect">
              <a:avLst/>
            </a:prstGeom>
          </p:spPr>
          <p:txBody>
            <a:bodyPr lIns="50800" tIns="50800" rIns="50800" bIns="50800" rtlCol="0" anchor="ctr"/>
            <a:lstStyle/>
            <a:p>
              <a:pPr algn="ctr">
                <a:lnSpc>
                  <a:spcPts val="2100"/>
                </a:lnSpc>
              </a:pPr>
              <a:endParaRPr/>
            </a:p>
          </p:txBody>
        </p:sp>
      </p:grpSp>
      <p:grpSp>
        <p:nvGrpSpPr>
          <p:cNvPr id="60" name="Group 16">
            <a:extLst>
              <a:ext uri="{FF2B5EF4-FFF2-40B4-BE49-F238E27FC236}">
                <a16:creationId xmlns:a16="http://schemas.microsoft.com/office/drawing/2014/main" id="{85E9DA7A-452A-B13F-1A55-CBB3C14A3160}"/>
              </a:ext>
            </a:extLst>
          </p:cNvPr>
          <p:cNvGrpSpPr/>
          <p:nvPr/>
        </p:nvGrpSpPr>
        <p:grpSpPr>
          <a:xfrm>
            <a:off x="7218846" y="3619659"/>
            <a:ext cx="1957527" cy="4872106"/>
            <a:chOff x="0" y="0"/>
            <a:chExt cx="515563" cy="1283189"/>
          </a:xfrm>
        </p:grpSpPr>
        <p:sp>
          <p:nvSpPr>
            <p:cNvPr id="61" name="Freeform 17">
              <a:extLst>
                <a:ext uri="{FF2B5EF4-FFF2-40B4-BE49-F238E27FC236}">
                  <a16:creationId xmlns:a16="http://schemas.microsoft.com/office/drawing/2014/main" id="{87C0B7EA-CA0D-1662-28DB-CA4F5A186ECC}"/>
                </a:ext>
              </a:extLst>
            </p:cNvPr>
            <p:cNvSpPr/>
            <p:nvPr/>
          </p:nvSpPr>
          <p:spPr>
            <a:xfrm>
              <a:off x="0" y="0"/>
              <a:ext cx="515563" cy="1283189"/>
            </a:xfrm>
            <a:custGeom>
              <a:avLst/>
              <a:gdLst/>
              <a:ahLst/>
              <a:cxnLst/>
              <a:rect l="l" t="t" r="r" b="b"/>
              <a:pathLst>
                <a:path w="515563" h="1283189">
                  <a:moveTo>
                    <a:pt x="0" y="0"/>
                  </a:moveTo>
                  <a:lnTo>
                    <a:pt x="515563" y="0"/>
                  </a:lnTo>
                  <a:lnTo>
                    <a:pt x="515563" y="1283189"/>
                  </a:lnTo>
                  <a:lnTo>
                    <a:pt x="0" y="1283189"/>
                  </a:lnTo>
                  <a:close/>
                </a:path>
              </a:pathLst>
            </a:custGeom>
            <a:solidFill>
              <a:srgbClr val="8AEDD9"/>
            </a:solidFill>
          </p:spPr>
          <p:txBody>
            <a:bodyPr/>
            <a:lstStyle/>
            <a:p>
              <a:endParaRPr lang="en-IN"/>
            </a:p>
          </p:txBody>
        </p:sp>
        <p:sp>
          <p:nvSpPr>
            <p:cNvPr id="62" name="TextBox 18">
              <a:extLst>
                <a:ext uri="{FF2B5EF4-FFF2-40B4-BE49-F238E27FC236}">
                  <a16:creationId xmlns:a16="http://schemas.microsoft.com/office/drawing/2014/main" id="{9AFCAB7B-9140-B7DD-2FAC-FBD5B18BC823}"/>
                </a:ext>
              </a:extLst>
            </p:cNvPr>
            <p:cNvSpPr txBox="1"/>
            <p:nvPr/>
          </p:nvSpPr>
          <p:spPr>
            <a:xfrm>
              <a:off x="0" y="-38100"/>
              <a:ext cx="515563" cy="1321289"/>
            </a:xfrm>
            <a:prstGeom prst="rect">
              <a:avLst/>
            </a:prstGeom>
          </p:spPr>
          <p:txBody>
            <a:bodyPr lIns="50800" tIns="50800" rIns="50800" bIns="50800" rtlCol="0" anchor="ctr"/>
            <a:lstStyle/>
            <a:p>
              <a:pPr algn="ctr">
                <a:lnSpc>
                  <a:spcPts val="2100"/>
                </a:lnSpc>
              </a:pPr>
              <a:endParaRPr/>
            </a:p>
          </p:txBody>
        </p:sp>
      </p:grpSp>
      <p:grpSp>
        <p:nvGrpSpPr>
          <p:cNvPr id="63" name="Group 19">
            <a:extLst>
              <a:ext uri="{FF2B5EF4-FFF2-40B4-BE49-F238E27FC236}">
                <a16:creationId xmlns:a16="http://schemas.microsoft.com/office/drawing/2014/main" id="{BB28EBE2-2AFB-B211-2AD6-D86AF58C342D}"/>
              </a:ext>
            </a:extLst>
          </p:cNvPr>
          <p:cNvGrpSpPr/>
          <p:nvPr/>
        </p:nvGrpSpPr>
        <p:grpSpPr>
          <a:xfrm>
            <a:off x="11643349" y="3619659"/>
            <a:ext cx="1957527" cy="4906091"/>
            <a:chOff x="0" y="0"/>
            <a:chExt cx="515563" cy="1292139"/>
          </a:xfrm>
        </p:grpSpPr>
        <p:sp>
          <p:nvSpPr>
            <p:cNvPr id="64" name="Freeform 20">
              <a:extLst>
                <a:ext uri="{FF2B5EF4-FFF2-40B4-BE49-F238E27FC236}">
                  <a16:creationId xmlns:a16="http://schemas.microsoft.com/office/drawing/2014/main" id="{7A4F41EC-3DB1-4AA2-331A-4812AC9D02C0}"/>
                </a:ext>
              </a:extLst>
            </p:cNvPr>
            <p:cNvSpPr/>
            <p:nvPr/>
          </p:nvSpPr>
          <p:spPr>
            <a:xfrm>
              <a:off x="0" y="0"/>
              <a:ext cx="515563" cy="1292139"/>
            </a:xfrm>
            <a:custGeom>
              <a:avLst/>
              <a:gdLst/>
              <a:ahLst/>
              <a:cxnLst/>
              <a:rect l="l" t="t" r="r" b="b"/>
              <a:pathLst>
                <a:path w="515563" h="1292139">
                  <a:moveTo>
                    <a:pt x="0" y="0"/>
                  </a:moveTo>
                  <a:lnTo>
                    <a:pt x="515563" y="0"/>
                  </a:lnTo>
                  <a:lnTo>
                    <a:pt x="515563" y="1292139"/>
                  </a:lnTo>
                  <a:lnTo>
                    <a:pt x="0" y="1292139"/>
                  </a:lnTo>
                  <a:close/>
                </a:path>
              </a:pathLst>
            </a:custGeom>
            <a:solidFill>
              <a:srgbClr val="8AEDD9"/>
            </a:solidFill>
          </p:spPr>
          <p:txBody>
            <a:bodyPr/>
            <a:lstStyle/>
            <a:p>
              <a:endParaRPr lang="en-IN"/>
            </a:p>
          </p:txBody>
        </p:sp>
        <p:sp>
          <p:nvSpPr>
            <p:cNvPr id="65" name="TextBox 21">
              <a:extLst>
                <a:ext uri="{FF2B5EF4-FFF2-40B4-BE49-F238E27FC236}">
                  <a16:creationId xmlns:a16="http://schemas.microsoft.com/office/drawing/2014/main" id="{3586DFC4-BD06-E632-D84B-D17C20943869}"/>
                </a:ext>
              </a:extLst>
            </p:cNvPr>
            <p:cNvSpPr txBox="1"/>
            <p:nvPr/>
          </p:nvSpPr>
          <p:spPr>
            <a:xfrm>
              <a:off x="0" y="-38100"/>
              <a:ext cx="515563" cy="1330239"/>
            </a:xfrm>
            <a:prstGeom prst="rect">
              <a:avLst/>
            </a:prstGeom>
          </p:spPr>
          <p:txBody>
            <a:bodyPr lIns="50800" tIns="50800" rIns="50800" bIns="50800" rtlCol="0" anchor="ctr"/>
            <a:lstStyle/>
            <a:p>
              <a:pPr algn="ctr">
                <a:lnSpc>
                  <a:spcPts val="2100"/>
                </a:lnSpc>
              </a:pPr>
              <a:endParaRPr/>
            </a:p>
          </p:txBody>
        </p:sp>
      </p:grpSp>
      <p:grpSp>
        <p:nvGrpSpPr>
          <p:cNvPr id="66" name="Group 22">
            <a:extLst>
              <a:ext uri="{FF2B5EF4-FFF2-40B4-BE49-F238E27FC236}">
                <a16:creationId xmlns:a16="http://schemas.microsoft.com/office/drawing/2014/main" id="{3F7AF8D4-F31A-D549-B367-7721F6B68951}"/>
              </a:ext>
            </a:extLst>
          </p:cNvPr>
          <p:cNvGrpSpPr/>
          <p:nvPr/>
        </p:nvGrpSpPr>
        <p:grpSpPr>
          <a:xfrm>
            <a:off x="15276848" y="3642799"/>
            <a:ext cx="1957527" cy="4859810"/>
            <a:chOff x="0" y="0"/>
            <a:chExt cx="515563" cy="1279950"/>
          </a:xfrm>
        </p:grpSpPr>
        <p:sp>
          <p:nvSpPr>
            <p:cNvPr id="67" name="Freeform 23">
              <a:extLst>
                <a:ext uri="{FF2B5EF4-FFF2-40B4-BE49-F238E27FC236}">
                  <a16:creationId xmlns:a16="http://schemas.microsoft.com/office/drawing/2014/main" id="{C484BFCE-910F-6A0A-9387-271DBA6BEF56}"/>
                </a:ext>
              </a:extLst>
            </p:cNvPr>
            <p:cNvSpPr/>
            <p:nvPr/>
          </p:nvSpPr>
          <p:spPr>
            <a:xfrm>
              <a:off x="0" y="0"/>
              <a:ext cx="515563" cy="1279950"/>
            </a:xfrm>
            <a:custGeom>
              <a:avLst/>
              <a:gdLst/>
              <a:ahLst/>
              <a:cxnLst/>
              <a:rect l="l" t="t" r="r" b="b"/>
              <a:pathLst>
                <a:path w="515563" h="1279950">
                  <a:moveTo>
                    <a:pt x="0" y="0"/>
                  </a:moveTo>
                  <a:lnTo>
                    <a:pt x="515563" y="0"/>
                  </a:lnTo>
                  <a:lnTo>
                    <a:pt x="515563" y="1279950"/>
                  </a:lnTo>
                  <a:lnTo>
                    <a:pt x="0" y="1279950"/>
                  </a:lnTo>
                  <a:close/>
                </a:path>
              </a:pathLst>
            </a:custGeom>
            <a:solidFill>
              <a:srgbClr val="8AEDD9"/>
            </a:solidFill>
          </p:spPr>
          <p:txBody>
            <a:bodyPr/>
            <a:lstStyle/>
            <a:p>
              <a:endParaRPr lang="en-IN"/>
            </a:p>
          </p:txBody>
        </p:sp>
        <p:sp>
          <p:nvSpPr>
            <p:cNvPr id="68" name="TextBox 24">
              <a:extLst>
                <a:ext uri="{FF2B5EF4-FFF2-40B4-BE49-F238E27FC236}">
                  <a16:creationId xmlns:a16="http://schemas.microsoft.com/office/drawing/2014/main" id="{7A4FB718-34E7-6649-CB38-70BA72BCA05D}"/>
                </a:ext>
              </a:extLst>
            </p:cNvPr>
            <p:cNvSpPr txBox="1"/>
            <p:nvPr/>
          </p:nvSpPr>
          <p:spPr>
            <a:xfrm>
              <a:off x="0" y="-38100"/>
              <a:ext cx="515563" cy="1318050"/>
            </a:xfrm>
            <a:prstGeom prst="rect">
              <a:avLst/>
            </a:prstGeom>
          </p:spPr>
          <p:txBody>
            <a:bodyPr lIns="50800" tIns="50800" rIns="50800" bIns="50800" rtlCol="0" anchor="ctr"/>
            <a:lstStyle/>
            <a:p>
              <a:pPr algn="ctr">
                <a:lnSpc>
                  <a:spcPts val="2100"/>
                </a:lnSpc>
              </a:pPr>
              <a:endParaRPr/>
            </a:p>
          </p:txBody>
        </p:sp>
      </p:grpSp>
      <p:grpSp>
        <p:nvGrpSpPr>
          <p:cNvPr id="69" name="Group 25">
            <a:extLst>
              <a:ext uri="{FF2B5EF4-FFF2-40B4-BE49-F238E27FC236}">
                <a16:creationId xmlns:a16="http://schemas.microsoft.com/office/drawing/2014/main" id="{3DA5140D-08DC-6C7E-6D1C-B12B3DDDB396}"/>
              </a:ext>
            </a:extLst>
          </p:cNvPr>
          <p:cNvGrpSpPr/>
          <p:nvPr/>
        </p:nvGrpSpPr>
        <p:grpSpPr>
          <a:xfrm>
            <a:off x="2539409" y="8491765"/>
            <a:ext cx="8063081" cy="1795235"/>
            <a:chOff x="0" y="0"/>
            <a:chExt cx="2123610" cy="472819"/>
          </a:xfrm>
        </p:grpSpPr>
        <p:sp>
          <p:nvSpPr>
            <p:cNvPr id="70" name="Freeform 26">
              <a:extLst>
                <a:ext uri="{FF2B5EF4-FFF2-40B4-BE49-F238E27FC236}">
                  <a16:creationId xmlns:a16="http://schemas.microsoft.com/office/drawing/2014/main" id="{AFCBE918-FEC5-82E0-3F2E-A1FF6F2DEFE7}"/>
                </a:ext>
              </a:extLst>
            </p:cNvPr>
            <p:cNvSpPr/>
            <p:nvPr/>
          </p:nvSpPr>
          <p:spPr>
            <a:xfrm>
              <a:off x="0" y="0"/>
              <a:ext cx="2123610" cy="472819"/>
            </a:xfrm>
            <a:custGeom>
              <a:avLst/>
              <a:gdLst/>
              <a:ahLst/>
              <a:cxnLst/>
              <a:rect l="l" t="t" r="r" b="b"/>
              <a:pathLst>
                <a:path w="2123610" h="472819">
                  <a:moveTo>
                    <a:pt x="0" y="0"/>
                  </a:moveTo>
                  <a:lnTo>
                    <a:pt x="2123610" y="0"/>
                  </a:lnTo>
                  <a:lnTo>
                    <a:pt x="2123610" y="472819"/>
                  </a:lnTo>
                  <a:lnTo>
                    <a:pt x="0" y="472819"/>
                  </a:lnTo>
                  <a:close/>
                </a:path>
              </a:pathLst>
            </a:custGeom>
            <a:solidFill>
              <a:srgbClr val="96EBFD"/>
            </a:solidFill>
          </p:spPr>
          <p:txBody>
            <a:bodyPr/>
            <a:lstStyle/>
            <a:p>
              <a:endParaRPr lang="en-IN"/>
            </a:p>
          </p:txBody>
        </p:sp>
        <p:sp>
          <p:nvSpPr>
            <p:cNvPr id="71" name="TextBox 27">
              <a:extLst>
                <a:ext uri="{FF2B5EF4-FFF2-40B4-BE49-F238E27FC236}">
                  <a16:creationId xmlns:a16="http://schemas.microsoft.com/office/drawing/2014/main" id="{8FDE4C81-D715-892E-695B-31E90462C9CC}"/>
                </a:ext>
              </a:extLst>
            </p:cNvPr>
            <p:cNvSpPr txBox="1"/>
            <p:nvPr/>
          </p:nvSpPr>
          <p:spPr>
            <a:xfrm>
              <a:off x="0" y="-38100"/>
              <a:ext cx="2123610" cy="510919"/>
            </a:xfrm>
            <a:prstGeom prst="rect">
              <a:avLst/>
            </a:prstGeom>
          </p:spPr>
          <p:txBody>
            <a:bodyPr lIns="50800" tIns="50800" rIns="50800" bIns="50800" rtlCol="0" anchor="ctr"/>
            <a:lstStyle/>
            <a:p>
              <a:pPr algn="ctr">
                <a:lnSpc>
                  <a:spcPts val="2100"/>
                </a:lnSpc>
              </a:pPr>
              <a:endParaRPr/>
            </a:p>
          </p:txBody>
        </p:sp>
      </p:grpSp>
      <p:grpSp>
        <p:nvGrpSpPr>
          <p:cNvPr id="72" name="Group 28">
            <a:extLst>
              <a:ext uri="{FF2B5EF4-FFF2-40B4-BE49-F238E27FC236}">
                <a16:creationId xmlns:a16="http://schemas.microsoft.com/office/drawing/2014/main" id="{B93596CB-BA21-2FB7-A58E-7E2DEBE4E73C}"/>
              </a:ext>
            </a:extLst>
          </p:cNvPr>
          <p:cNvGrpSpPr/>
          <p:nvPr/>
        </p:nvGrpSpPr>
        <p:grpSpPr>
          <a:xfrm>
            <a:off x="1057662" y="3619659"/>
            <a:ext cx="1957527" cy="4872106"/>
            <a:chOff x="0" y="0"/>
            <a:chExt cx="515563" cy="1283189"/>
          </a:xfrm>
        </p:grpSpPr>
        <p:sp>
          <p:nvSpPr>
            <p:cNvPr id="73" name="Freeform 29">
              <a:extLst>
                <a:ext uri="{FF2B5EF4-FFF2-40B4-BE49-F238E27FC236}">
                  <a16:creationId xmlns:a16="http://schemas.microsoft.com/office/drawing/2014/main" id="{FDBAED9A-6913-BD0E-3E2F-826AA5E5A1B0}"/>
                </a:ext>
              </a:extLst>
            </p:cNvPr>
            <p:cNvSpPr/>
            <p:nvPr/>
          </p:nvSpPr>
          <p:spPr>
            <a:xfrm>
              <a:off x="0" y="0"/>
              <a:ext cx="515563" cy="1283189"/>
            </a:xfrm>
            <a:custGeom>
              <a:avLst/>
              <a:gdLst/>
              <a:ahLst/>
              <a:cxnLst/>
              <a:rect l="l" t="t" r="r" b="b"/>
              <a:pathLst>
                <a:path w="515563" h="1283189">
                  <a:moveTo>
                    <a:pt x="0" y="0"/>
                  </a:moveTo>
                  <a:lnTo>
                    <a:pt x="515563" y="0"/>
                  </a:lnTo>
                  <a:lnTo>
                    <a:pt x="515563" y="1283189"/>
                  </a:lnTo>
                  <a:lnTo>
                    <a:pt x="0" y="1283189"/>
                  </a:lnTo>
                  <a:close/>
                </a:path>
              </a:pathLst>
            </a:custGeom>
            <a:solidFill>
              <a:srgbClr val="8AEDD9"/>
            </a:solidFill>
          </p:spPr>
          <p:txBody>
            <a:bodyPr/>
            <a:lstStyle/>
            <a:p>
              <a:endParaRPr lang="en-IN"/>
            </a:p>
          </p:txBody>
        </p:sp>
        <p:sp>
          <p:nvSpPr>
            <p:cNvPr id="74" name="TextBox 30">
              <a:extLst>
                <a:ext uri="{FF2B5EF4-FFF2-40B4-BE49-F238E27FC236}">
                  <a16:creationId xmlns:a16="http://schemas.microsoft.com/office/drawing/2014/main" id="{AD65B816-1841-A6DF-75C3-AB2C982FC85E}"/>
                </a:ext>
              </a:extLst>
            </p:cNvPr>
            <p:cNvSpPr txBox="1"/>
            <p:nvPr/>
          </p:nvSpPr>
          <p:spPr>
            <a:xfrm>
              <a:off x="0" y="-38100"/>
              <a:ext cx="515563" cy="1321289"/>
            </a:xfrm>
            <a:prstGeom prst="rect">
              <a:avLst/>
            </a:prstGeom>
          </p:spPr>
          <p:txBody>
            <a:bodyPr lIns="50800" tIns="50800" rIns="50800" bIns="50800" rtlCol="0" anchor="ctr"/>
            <a:lstStyle/>
            <a:p>
              <a:pPr algn="ctr">
                <a:lnSpc>
                  <a:spcPts val="2100"/>
                </a:lnSpc>
              </a:pPr>
              <a:endParaRPr/>
            </a:p>
          </p:txBody>
        </p:sp>
      </p:grpSp>
      <p:sp>
        <p:nvSpPr>
          <p:cNvPr id="75" name="Freeform 31">
            <a:extLst>
              <a:ext uri="{FF2B5EF4-FFF2-40B4-BE49-F238E27FC236}">
                <a16:creationId xmlns:a16="http://schemas.microsoft.com/office/drawing/2014/main" id="{761FCC37-A251-9120-056F-7533C0DC61E8}"/>
              </a:ext>
            </a:extLst>
          </p:cNvPr>
          <p:cNvSpPr/>
          <p:nvPr/>
        </p:nvSpPr>
        <p:spPr>
          <a:xfrm>
            <a:off x="1398249" y="3824218"/>
            <a:ext cx="1141160" cy="1177557"/>
          </a:xfrm>
          <a:custGeom>
            <a:avLst/>
            <a:gdLst/>
            <a:ahLst/>
            <a:cxnLst/>
            <a:rect l="l" t="t" r="r" b="b"/>
            <a:pathLst>
              <a:path w="1141160" h="1177557">
                <a:moveTo>
                  <a:pt x="0" y="0"/>
                </a:moveTo>
                <a:lnTo>
                  <a:pt x="1141160" y="0"/>
                </a:lnTo>
                <a:lnTo>
                  <a:pt x="1141160" y="1177558"/>
                </a:lnTo>
                <a:lnTo>
                  <a:pt x="0" y="11775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6" name="Freeform 32">
            <a:extLst>
              <a:ext uri="{FF2B5EF4-FFF2-40B4-BE49-F238E27FC236}">
                <a16:creationId xmlns:a16="http://schemas.microsoft.com/office/drawing/2014/main" id="{B6B9B74F-85FF-E99B-EF4B-CD456DC53225}"/>
              </a:ext>
            </a:extLst>
          </p:cNvPr>
          <p:cNvSpPr/>
          <p:nvPr/>
        </p:nvSpPr>
        <p:spPr>
          <a:xfrm>
            <a:off x="1243379" y="5256794"/>
            <a:ext cx="1450899" cy="1497176"/>
          </a:xfrm>
          <a:custGeom>
            <a:avLst/>
            <a:gdLst/>
            <a:ahLst/>
            <a:cxnLst/>
            <a:rect l="l" t="t" r="r" b="b"/>
            <a:pathLst>
              <a:path w="1450899" h="1497176">
                <a:moveTo>
                  <a:pt x="0" y="0"/>
                </a:moveTo>
                <a:lnTo>
                  <a:pt x="1450900" y="0"/>
                </a:lnTo>
                <a:lnTo>
                  <a:pt x="1450900" y="1497176"/>
                </a:lnTo>
                <a:lnTo>
                  <a:pt x="0" y="14971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7" name="Freeform 33">
            <a:extLst>
              <a:ext uri="{FF2B5EF4-FFF2-40B4-BE49-F238E27FC236}">
                <a16:creationId xmlns:a16="http://schemas.microsoft.com/office/drawing/2014/main" id="{87E75C5B-70B7-DDC1-2E01-BC10FAFCA4F9}"/>
              </a:ext>
            </a:extLst>
          </p:cNvPr>
          <p:cNvSpPr/>
          <p:nvPr/>
        </p:nvSpPr>
        <p:spPr>
          <a:xfrm>
            <a:off x="7896572" y="6326130"/>
            <a:ext cx="913804" cy="942950"/>
          </a:xfrm>
          <a:custGeom>
            <a:avLst/>
            <a:gdLst/>
            <a:ahLst/>
            <a:cxnLst/>
            <a:rect l="l" t="t" r="r" b="b"/>
            <a:pathLst>
              <a:path w="913804" h="942950">
                <a:moveTo>
                  <a:pt x="0" y="0"/>
                </a:moveTo>
                <a:lnTo>
                  <a:pt x="913804" y="0"/>
                </a:lnTo>
                <a:lnTo>
                  <a:pt x="913804" y="942950"/>
                </a:lnTo>
                <a:lnTo>
                  <a:pt x="0" y="942950"/>
                </a:lnTo>
                <a:lnTo>
                  <a:pt x="0" y="0"/>
                </a:lnTo>
                <a:close/>
              </a:path>
            </a:pathLst>
          </a:custGeom>
          <a:blipFill>
            <a:blip r:embed="rId5">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8" name="Freeform 34">
            <a:extLst>
              <a:ext uri="{FF2B5EF4-FFF2-40B4-BE49-F238E27FC236}">
                <a16:creationId xmlns:a16="http://schemas.microsoft.com/office/drawing/2014/main" id="{E40BC00E-4232-ADE0-2375-08465E3B2C9E}"/>
              </a:ext>
            </a:extLst>
          </p:cNvPr>
          <p:cNvSpPr/>
          <p:nvPr/>
        </p:nvSpPr>
        <p:spPr>
          <a:xfrm>
            <a:off x="7574347" y="3579272"/>
            <a:ext cx="1263885" cy="1304197"/>
          </a:xfrm>
          <a:custGeom>
            <a:avLst/>
            <a:gdLst/>
            <a:ahLst/>
            <a:cxnLst/>
            <a:rect l="l" t="t" r="r" b="b"/>
            <a:pathLst>
              <a:path w="1263885" h="1304197">
                <a:moveTo>
                  <a:pt x="0" y="0"/>
                </a:moveTo>
                <a:lnTo>
                  <a:pt x="1263885" y="0"/>
                </a:lnTo>
                <a:lnTo>
                  <a:pt x="1263885" y="1304197"/>
                </a:lnTo>
                <a:lnTo>
                  <a:pt x="0" y="13041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9" name="Freeform 35">
            <a:extLst>
              <a:ext uri="{FF2B5EF4-FFF2-40B4-BE49-F238E27FC236}">
                <a16:creationId xmlns:a16="http://schemas.microsoft.com/office/drawing/2014/main" id="{668AA1AC-816A-A249-B1B2-78861D8A77EA}"/>
              </a:ext>
            </a:extLst>
          </p:cNvPr>
          <p:cNvSpPr/>
          <p:nvPr/>
        </p:nvSpPr>
        <p:spPr>
          <a:xfrm>
            <a:off x="7801703" y="5073969"/>
            <a:ext cx="931413" cy="931413"/>
          </a:xfrm>
          <a:custGeom>
            <a:avLst/>
            <a:gdLst/>
            <a:ahLst/>
            <a:cxnLst/>
            <a:rect l="l" t="t" r="r" b="b"/>
            <a:pathLst>
              <a:path w="931413" h="931413">
                <a:moveTo>
                  <a:pt x="0" y="0"/>
                </a:moveTo>
                <a:lnTo>
                  <a:pt x="931413" y="0"/>
                </a:lnTo>
                <a:lnTo>
                  <a:pt x="931413" y="931413"/>
                </a:lnTo>
                <a:lnTo>
                  <a:pt x="0" y="9314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0" name="Freeform 36">
            <a:extLst>
              <a:ext uri="{FF2B5EF4-FFF2-40B4-BE49-F238E27FC236}">
                <a16:creationId xmlns:a16="http://schemas.microsoft.com/office/drawing/2014/main" id="{EB7A3FAA-1041-0B98-74B0-9828057C627C}"/>
              </a:ext>
            </a:extLst>
          </p:cNvPr>
          <p:cNvSpPr/>
          <p:nvPr/>
        </p:nvSpPr>
        <p:spPr>
          <a:xfrm>
            <a:off x="12035086" y="3846106"/>
            <a:ext cx="1166948" cy="1169227"/>
          </a:xfrm>
          <a:custGeom>
            <a:avLst/>
            <a:gdLst/>
            <a:ahLst/>
            <a:cxnLst/>
            <a:rect l="l" t="t" r="r" b="b"/>
            <a:pathLst>
              <a:path w="1166948" h="1169227">
                <a:moveTo>
                  <a:pt x="0" y="0"/>
                </a:moveTo>
                <a:lnTo>
                  <a:pt x="1166948" y="0"/>
                </a:lnTo>
                <a:lnTo>
                  <a:pt x="1166948" y="1169227"/>
                </a:lnTo>
                <a:lnTo>
                  <a:pt x="0" y="1169227"/>
                </a:lnTo>
                <a:lnTo>
                  <a:pt x="0" y="0"/>
                </a:lnTo>
                <a:close/>
              </a:path>
            </a:pathLst>
          </a:custGeom>
          <a:blipFill>
            <a:blip r:embed="rId14"/>
            <a:stretch>
              <a:fillRect/>
            </a:stretch>
          </a:blipFill>
        </p:spPr>
        <p:txBody>
          <a:bodyPr/>
          <a:lstStyle/>
          <a:p>
            <a:endParaRPr lang="en-IN"/>
          </a:p>
        </p:txBody>
      </p:sp>
      <p:sp>
        <p:nvSpPr>
          <p:cNvPr id="81" name="Freeform 37">
            <a:extLst>
              <a:ext uri="{FF2B5EF4-FFF2-40B4-BE49-F238E27FC236}">
                <a16:creationId xmlns:a16="http://schemas.microsoft.com/office/drawing/2014/main" id="{0671189B-C359-BC09-B470-01533F4B2890}"/>
              </a:ext>
            </a:extLst>
          </p:cNvPr>
          <p:cNvSpPr/>
          <p:nvPr/>
        </p:nvSpPr>
        <p:spPr>
          <a:xfrm>
            <a:off x="15677782" y="3871296"/>
            <a:ext cx="1193105" cy="1231159"/>
          </a:xfrm>
          <a:custGeom>
            <a:avLst/>
            <a:gdLst/>
            <a:ahLst/>
            <a:cxnLst/>
            <a:rect l="l" t="t" r="r" b="b"/>
            <a:pathLst>
              <a:path w="1193105" h="1231159">
                <a:moveTo>
                  <a:pt x="0" y="0"/>
                </a:moveTo>
                <a:lnTo>
                  <a:pt x="1193106" y="0"/>
                </a:lnTo>
                <a:lnTo>
                  <a:pt x="1193106" y="1231160"/>
                </a:lnTo>
                <a:lnTo>
                  <a:pt x="0" y="12311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82" name="Freeform 38">
            <a:extLst>
              <a:ext uri="{FF2B5EF4-FFF2-40B4-BE49-F238E27FC236}">
                <a16:creationId xmlns:a16="http://schemas.microsoft.com/office/drawing/2014/main" id="{741E3E42-AD7B-FF3B-53D0-0644D7380A74}"/>
              </a:ext>
            </a:extLst>
          </p:cNvPr>
          <p:cNvSpPr/>
          <p:nvPr/>
        </p:nvSpPr>
        <p:spPr>
          <a:xfrm>
            <a:off x="12091840" y="6950800"/>
            <a:ext cx="1142714" cy="1179161"/>
          </a:xfrm>
          <a:custGeom>
            <a:avLst/>
            <a:gdLst/>
            <a:ahLst/>
            <a:cxnLst/>
            <a:rect l="l" t="t" r="r" b="b"/>
            <a:pathLst>
              <a:path w="1142714" h="1179161">
                <a:moveTo>
                  <a:pt x="0" y="0"/>
                </a:moveTo>
                <a:lnTo>
                  <a:pt x="1142714" y="0"/>
                </a:lnTo>
                <a:lnTo>
                  <a:pt x="1142714" y="1179161"/>
                </a:lnTo>
                <a:lnTo>
                  <a:pt x="0" y="117916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83" name="Freeform 39">
            <a:extLst>
              <a:ext uri="{FF2B5EF4-FFF2-40B4-BE49-F238E27FC236}">
                <a16:creationId xmlns:a16="http://schemas.microsoft.com/office/drawing/2014/main" id="{E1FB0286-D63E-8295-0845-D83BBDD2A11F}"/>
              </a:ext>
            </a:extLst>
          </p:cNvPr>
          <p:cNvSpPr/>
          <p:nvPr/>
        </p:nvSpPr>
        <p:spPr>
          <a:xfrm>
            <a:off x="15709876" y="5420768"/>
            <a:ext cx="1166948" cy="1169227"/>
          </a:xfrm>
          <a:custGeom>
            <a:avLst/>
            <a:gdLst/>
            <a:ahLst/>
            <a:cxnLst/>
            <a:rect l="l" t="t" r="r" b="b"/>
            <a:pathLst>
              <a:path w="1166948" h="1169227">
                <a:moveTo>
                  <a:pt x="0" y="0"/>
                </a:moveTo>
                <a:lnTo>
                  <a:pt x="1166948" y="0"/>
                </a:lnTo>
                <a:lnTo>
                  <a:pt x="1166948" y="1169227"/>
                </a:lnTo>
                <a:lnTo>
                  <a:pt x="0" y="1169227"/>
                </a:lnTo>
                <a:lnTo>
                  <a:pt x="0" y="0"/>
                </a:lnTo>
                <a:close/>
              </a:path>
            </a:pathLst>
          </a:custGeom>
          <a:blipFill>
            <a:blip r:embed="rId14"/>
            <a:stretch>
              <a:fillRect/>
            </a:stretch>
          </a:blipFill>
        </p:spPr>
        <p:txBody>
          <a:bodyPr/>
          <a:lstStyle/>
          <a:p>
            <a:endParaRPr lang="en-IN"/>
          </a:p>
        </p:txBody>
      </p:sp>
      <p:sp>
        <p:nvSpPr>
          <p:cNvPr id="84" name="Freeform 40">
            <a:extLst>
              <a:ext uri="{FF2B5EF4-FFF2-40B4-BE49-F238E27FC236}">
                <a16:creationId xmlns:a16="http://schemas.microsoft.com/office/drawing/2014/main" id="{76C1F75E-BA1B-24DB-6DB6-1075FF83A521}"/>
              </a:ext>
            </a:extLst>
          </p:cNvPr>
          <p:cNvSpPr/>
          <p:nvPr/>
        </p:nvSpPr>
        <p:spPr>
          <a:xfrm>
            <a:off x="7863065" y="7431957"/>
            <a:ext cx="809173" cy="834982"/>
          </a:xfrm>
          <a:custGeom>
            <a:avLst/>
            <a:gdLst/>
            <a:ahLst/>
            <a:cxnLst/>
            <a:rect l="l" t="t" r="r" b="b"/>
            <a:pathLst>
              <a:path w="809173" h="834982">
                <a:moveTo>
                  <a:pt x="0" y="0"/>
                </a:moveTo>
                <a:lnTo>
                  <a:pt x="809174" y="0"/>
                </a:lnTo>
                <a:lnTo>
                  <a:pt x="809174" y="834982"/>
                </a:lnTo>
                <a:lnTo>
                  <a:pt x="0" y="83498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85" name="Freeform 41">
            <a:extLst>
              <a:ext uri="{FF2B5EF4-FFF2-40B4-BE49-F238E27FC236}">
                <a16:creationId xmlns:a16="http://schemas.microsoft.com/office/drawing/2014/main" id="{73D8DD89-B197-6977-FFFE-CA3C34F57D4D}"/>
              </a:ext>
            </a:extLst>
          </p:cNvPr>
          <p:cNvSpPr/>
          <p:nvPr/>
        </p:nvSpPr>
        <p:spPr>
          <a:xfrm>
            <a:off x="15623172" y="6940289"/>
            <a:ext cx="1219619" cy="1258519"/>
          </a:xfrm>
          <a:custGeom>
            <a:avLst/>
            <a:gdLst/>
            <a:ahLst/>
            <a:cxnLst/>
            <a:rect l="l" t="t" r="r" b="b"/>
            <a:pathLst>
              <a:path w="1219619" h="1258519">
                <a:moveTo>
                  <a:pt x="0" y="0"/>
                </a:moveTo>
                <a:lnTo>
                  <a:pt x="1219619" y="0"/>
                </a:lnTo>
                <a:lnTo>
                  <a:pt x="1219619" y="1258519"/>
                </a:lnTo>
                <a:lnTo>
                  <a:pt x="0" y="125851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IN"/>
          </a:p>
        </p:txBody>
      </p:sp>
      <p:sp>
        <p:nvSpPr>
          <p:cNvPr id="86" name="Freeform 42">
            <a:extLst>
              <a:ext uri="{FF2B5EF4-FFF2-40B4-BE49-F238E27FC236}">
                <a16:creationId xmlns:a16="http://schemas.microsoft.com/office/drawing/2014/main" id="{695BB299-415F-0D43-7934-5281121BC6B8}"/>
              </a:ext>
            </a:extLst>
          </p:cNvPr>
          <p:cNvSpPr/>
          <p:nvPr/>
        </p:nvSpPr>
        <p:spPr>
          <a:xfrm>
            <a:off x="1340494" y="7008988"/>
            <a:ext cx="1256670" cy="1296751"/>
          </a:xfrm>
          <a:custGeom>
            <a:avLst/>
            <a:gdLst/>
            <a:ahLst/>
            <a:cxnLst/>
            <a:rect l="l" t="t" r="r" b="b"/>
            <a:pathLst>
              <a:path w="1256670" h="1296751">
                <a:moveTo>
                  <a:pt x="0" y="0"/>
                </a:moveTo>
                <a:lnTo>
                  <a:pt x="1256670" y="0"/>
                </a:lnTo>
                <a:lnTo>
                  <a:pt x="1256670" y="1296751"/>
                </a:lnTo>
                <a:lnTo>
                  <a:pt x="0" y="129675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IN"/>
          </a:p>
        </p:txBody>
      </p:sp>
      <p:sp>
        <p:nvSpPr>
          <p:cNvPr id="87" name="Freeform 43">
            <a:extLst>
              <a:ext uri="{FF2B5EF4-FFF2-40B4-BE49-F238E27FC236}">
                <a16:creationId xmlns:a16="http://schemas.microsoft.com/office/drawing/2014/main" id="{05D81344-B15E-4096-F52D-5E62169B816E}"/>
              </a:ext>
            </a:extLst>
          </p:cNvPr>
          <p:cNvSpPr/>
          <p:nvPr/>
        </p:nvSpPr>
        <p:spPr>
          <a:xfrm>
            <a:off x="9021155" y="8927278"/>
            <a:ext cx="1093600" cy="1093600"/>
          </a:xfrm>
          <a:custGeom>
            <a:avLst/>
            <a:gdLst/>
            <a:ahLst/>
            <a:cxnLst/>
            <a:rect l="l" t="t" r="r" b="b"/>
            <a:pathLst>
              <a:path w="1093600" h="1093600">
                <a:moveTo>
                  <a:pt x="0" y="0"/>
                </a:moveTo>
                <a:lnTo>
                  <a:pt x="1093600" y="0"/>
                </a:lnTo>
                <a:lnTo>
                  <a:pt x="1093600" y="1093600"/>
                </a:lnTo>
                <a:lnTo>
                  <a:pt x="0" y="10936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IN"/>
          </a:p>
        </p:txBody>
      </p:sp>
      <p:sp>
        <p:nvSpPr>
          <p:cNvPr id="88" name="Freeform 44">
            <a:extLst>
              <a:ext uri="{FF2B5EF4-FFF2-40B4-BE49-F238E27FC236}">
                <a16:creationId xmlns:a16="http://schemas.microsoft.com/office/drawing/2014/main" id="{256B5B31-070C-6F98-26C4-8C4479C66E54}"/>
              </a:ext>
            </a:extLst>
          </p:cNvPr>
          <p:cNvSpPr/>
          <p:nvPr/>
        </p:nvSpPr>
        <p:spPr>
          <a:xfrm>
            <a:off x="6606254" y="8697200"/>
            <a:ext cx="1557651" cy="1553757"/>
          </a:xfrm>
          <a:custGeom>
            <a:avLst/>
            <a:gdLst/>
            <a:ahLst/>
            <a:cxnLst/>
            <a:rect l="l" t="t" r="r" b="b"/>
            <a:pathLst>
              <a:path w="1557651" h="1553757">
                <a:moveTo>
                  <a:pt x="0" y="0"/>
                </a:moveTo>
                <a:lnTo>
                  <a:pt x="1557651" y="0"/>
                </a:lnTo>
                <a:lnTo>
                  <a:pt x="1557651" y="1553757"/>
                </a:lnTo>
                <a:lnTo>
                  <a:pt x="0" y="155375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IN"/>
          </a:p>
        </p:txBody>
      </p:sp>
      <p:sp>
        <p:nvSpPr>
          <p:cNvPr id="89" name="Freeform 45">
            <a:extLst>
              <a:ext uri="{FF2B5EF4-FFF2-40B4-BE49-F238E27FC236}">
                <a16:creationId xmlns:a16="http://schemas.microsoft.com/office/drawing/2014/main" id="{24C49EEB-A24D-1E5F-DF7E-2E0583BCF913}"/>
              </a:ext>
            </a:extLst>
          </p:cNvPr>
          <p:cNvSpPr/>
          <p:nvPr/>
        </p:nvSpPr>
        <p:spPr>
          <a:xfrm>
            <a:off x="12042192" y="5360816"/>
            <a:ext cx="1159842" cy="1196835"/>
          </a:xfrm>
          <a:custGeom>
            <a:avLst/>
            <a:gdLst/>
            <a:ahLst/>
            <a:cxnLst/>
            <a:rect l="l" t="t" r="r" b="b"/>
            <a:pathLst>
              <a:path w="1159842" h="1196835">
                <a:moveTo>
                  <a:pt x="0" y="0"/>
                </a:moveTo>
                <a:lnTo>
                  <a:pt x="1159842" y="0"/>
                </a:lnTo>
                <a:lnTo>
                  <a:pt x="1159842" y="1196836"/>
                </a:lnTo>
                <a:lnTo>
                  <a:pt x="0" y="119683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IN"/>
          </a:p>
        </p:txBody>
      </p:sp>
      <p:grpSp>
        <p:nvGrpSpPr>
          <p:cNvPr id="90" name="Group 46">
            <a:extLst>
              <a:ext uri="{FF2B5EF4-FFF2-40B4-BE49-F238E27FC236}">
                <a16:creationId xmlns:a16="http://schemas.microsoft.com/office/drawing/2014/main" id="{BE858DB3-9A2F-7B91-EE43-FA2F33DF152B}"/>
              </a:ext>
            </a:extLst>
          </p:cNvPr>
          <p:cNvGrpSpPr/>
          <p:nvPr/>
        </p:nvGrpSpPr>
        <p:grpSpPr>
          <a:xfrm>
            <a:off x="3460784" y="3097151"/>
            <a:ext cx="1911758" cy="7189849"/>
            <a:chOff x="0" y="0"/>
            <a:chExt cx="503508" cy="1893623"/>
          </a:xfrm>
        </p:grpSpPr>
        <p:sp>
          <p:nvSpPr>
            <p:cNvPr id="91" name="Freeform 47">
              <a:extLst>
                <a:ext uri="{FF2B5EF4-FFF2-40B4-BE49-F238E27FC236}">
                  <a16:creationId xmlns:a16="http://schemas.microsoft.com/office/drawing/2014/main" id="{81FF5DA7-6CC5-E01D-6713-15EA60FBDEED}"/>
                </a:ext>
              </a:extLst>
            </p:cNvPr>
            <p:cNvSpPr/>
            <p:nvPr/>
          </p:nvSpPr>
          <p:spPr>
            <a:xfrm>
              <a:off x="0" y="0"/>
              <a:ext cx="503508" cy="1893623"/>
            </a:xfrm>
            <a:custGeom>
              <a:avLst/>
              <a:gdLst/>
              <a:ahLst/>
              <a:cxnLst/>
              <a:rect l="l" t="t" r="r" b="b"/>
              <a:pathLst>
                <a:path w="503508" h="1893623">
                  <a:moveTo>
                    <a:pt x="0" y="0"/>
                  </a:moveTo>
                  <a:lnTo>
                    <a:pt x="503508" y="0"/>
                  </a:lnTo>
                  <a:lnTo>
                    <a:pt x="503508" y="1893623"/>
                  </a:lnTo>
                  <a:lnTo>
                    <a:pt x="0" y="1893623"/>
                  </a:lnTo>
                  <a:close/>
                </a:path>
              </a:pathLst>
            </a:custGeom>
            <a:solidFill>
              <a:srgbClr val="96EBFD"/>
            </a:solidFill>
          </p:spPr>
          <p:txBody>
            <a:bodyPr/>
            <a:lstStyle/>
            <a:p>
              <a:endParaRPr lang="en-IN"/>
            </a:p>
          </p:txBody>
        </p:sp>
        <p:sp>
          <p:nvSpPr>
            <p:cNvPr id="92" name="TextBox 48">
              <a:extLst>
                <a:ext uri="{FF2B5EF4-FFF2-40B4-BE49-F238E27FC236}">
                  <a16:creationId xmlns:a16="http://schemas.microsoft.com/office/drawing/2014/main" id="{8F6B62BF-B45C-AB83-01DD-8A731B17158F}"/>
                </a:ext>
              </a:extLst>
            </p:cNvPr>
            <p:cNvSpPr txBox="1"/>
            <p:nvPr/>
          </p:nvSpPr>
          <p:spPr>
            <a:xfrm>
              <a:off x="0" y="-38100"/>
              <a:ext cx="503508" cy="1931723"/>
            </a:xfrm>
            <a:prstGeom prst="rect">
              <a:avLst/>
            </a:prstGeom>
          </p:spPr>
          <p:txBody>
            <a:bodyPr lIns="50800" tIns="50800" rIns="50800" bIns="50800" rtlCol="0" anchor="ctr"/>
            <a:lstStyle/>
            <a:p>
              <a:pPr algn="ctr">
                <a:lnSpc>
                  <a:spcPts val="2100"/>
                </a:lnSpc>
              </a:pPr>
              <a:endParaRPr/>
            </a:p>
          </p:txBody>
        </p:sp>
      </p:grpSp>
      <p:sp>
        <p:nvSpPr>
          <p:cNvPr id="93" name="Freeform 49">
            <a:extLst>
              <a:ext uri="{FF2B5EF4-FFF2-40B4-BE49-F238E27FC236}">
                <a16:creationId xmlns:a16="http://schemas.microsoft.com/office/drawing/2014/main" id="{BF4E3D7C-83DC-84AF-7C51-D5D6D2811693}"/>
              </a:ext>
            </a:extLst>
          </p:cNvPr>
          <p:cNvSpPr/>
          <p:nvPr/>
        </p:nvSpPr>
        <p:spPr>
          <a:xfrm>
            <a:off x="3581415" y="8697200"/>
            <a:ext cx="1518638" cy="1521604"/>
          </a:xfrm>
          <a:custGeom>
            <a:avLst/>
            <a:gdLst/>
            <a:ahLst/>
            <a:cxnLst/>
            <a:rect l="l" t="t" r="r" b="b"/>
            <a:pathLst>
              <a:path w="1518638" h="1521604">
                <a:moveTo>
                  <a:pt x="0" y="0"/>
                </a:moveTo>
                <a:lnTo>
                  <a:pt x="1518638" y="0"/>
                </a:lnTo>
                <a:lnTo>
                  <a:pt x="1518638" y="1521604"/>
                </a:lnTo>
                <a:lnTo>
                  <a:pt x="0" y="1521604"/>
                </a:lnTo>
                <a:lnTo>
                  <a:pt x="0" y="0"/>
                </a:lnTo>
                <a:close/>
              </a:path>
            </a:pathLst>
          </a:custGeom>
          <a:blipFill>
            <a:blip r:embed="rId31"/>
            <a:stretch>
              <a:fillRect/>
            </a:stretch>
          </a:blipFill>
        </p:spPr>
        <p:txBody>
          <a:bodyPr/>
          <a:lstStyle/>
          <a:p>
            <a:endParaRPr lang="en-IN"/>
          </a:p>
        </p:txBody>
      </p:sp>
      <p:sp>
        <p:nvSpPr>
          <p:cNvPr id="94" name="Freeform 50">
            <a:extLst>
              <a:ext uri="{FF2B5EF4-FFF2-40B4-BE49-F238E27FC236}">
                <a16:creationId xmlns:a16="http://schemas.microsoft.com/office/drawing/2014/main" id="{A6269F43-618D-C8E0-4CCB-55CA7BFFB85E}"/>
              </a:ext>
            </a:extLst>
          </p:cNvPr>
          <p:cNvSpPr/>
          <p:nvPr/>
        </p:nvSpPr>
        <p:spPr>
          <a:xfrm>
            <a:off x="3581415" y="3824218"/>
            <a:ext cx="1670496" cy="1723776"/>
          </a:xfrm>
          <a:custGeom>
            <a:avLst/>
            <a:gdLst/>
            <a:ahLst/>
            <a:cxnLst/>
            <a:rect l="l" t="t" r="r" b="b"/>
            <a:pathLst>
              <a:path w="1670496" h="1723776">
                <a:moveTo>
                  <a:pt x="0" y="0"/>
                </a:moveTo>
                <a:lnTo>
                  <a:pt x="1670496" y="0"/>
                </a:lnTo>
                <a:lnTo>
                  <a:pt x="1670496" y="1723777"/>
                </a:lnTo>
                <a:lnTo>
                  <a:pt x="0" y="1723777"/>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IN"/>
          </a:p>
        </p:txBody>
      </p:sp>
      <p:sp>
        <p:nvSpPr>
          <p:cNvPr id="95" name="Freeform 51">
            <a:extLst>
              <a:ext uri="{FF2B5EF4-FFF2-40B4-BE49-F238E27FC236}">
                <a16:creationId xmlns:a16="http://schemas.microsoft.com/office/drawing/2014/main" id="{37C742C8-D87F-FC6D-7329-5761B66C8B00}"/>
              </a:ext>
            </a:extLst>
          </p:cNvPr>
          <p:cNvSpPr/>
          <p:nvPr/>
        </p:nvSpPr>
        <p:spPr>
          <a:xfrm>
            <a:off x="3460784" y="5888624"/>
            <a:ext cx="1911758" cy="1972733"/>
          </a:xfrm>
          <a:custGeom>
            <a:avLst/>
            <a:gdLst/>
            <a:ahLst/>
            <a:cxnLst/>
            <a:rect l="l" t="t" r="r" b="b"/>
            <a:pathLst>
              <a:path w="1911758" h="1972733">
                <a:moveTo>
                  <a:pt x="0" y="0"/>
                </a:moveTo>
                <a:lnTo>
                  <a:pt x="1911758" y="0"/>
                </a:lnTo>
                <a:lnTo>
                  <a:pt x="1911758" y="1972733"/>
                </a:lnTo>
                <a:lnTo>
                  <a:pt x="0" y="1972733"/>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IN"/>
          </a:p>
        </p:txBody>
      </p:sp>
      <p:grpSp>
        <p:nvGrpSpPr>
          <p:cNvPr id="96" name="Group 52">
            <a:extLst>
              <a:ext uri="{FF2B5EF4-FFF2-40B4-BE49-F238E27FC236}">
                <a16:creationId xmlns:a16="http://schemas.microsoft.com/office/drawing/2014/main" id="{87A0C5A0-BD34-489E-ABCD-B2488895A24A}"/>
              </a:ext>
            </a:extLst>
          </p:cNvPr>
          <p:cNvGrpSpPr/>
          <p:nvPr/>
        </p:nvGrpSpPr>
        <p:grpSpPr>
          <a:xfrm>
            <a:off x="2490177" y="8502609"/>
            <a:ext cx="8112314" cy="357451"/>
            <a:chOff x="0" y="0"/>
            <a:chExt cx="2136577" cy="94144"/>
          </a:xfrm>
        </p:grpSpPr>
        <p:sp>
          <p:nvSpPr>
            <p:cNvPr id="97" name="Freeform 53">
              <a:extLst>
                <a:ext uri="{FF2B5EF4-FFF2-40B4-BE49-F238E27FC236}">
                  <a16:creationId xmlns:a16="http://schemas.microsoft.com/office/drawing/2014/main" id="{91F53662-945D-7566-2CAC-6A1D9CA20906}"/>
                </a:ext>
              </a:extLst>
            </p:cNvPr>
            <p:cNvSpPr/>
            <p:nvPr/>
          </p:nvSpPr>
          <p:spPr>
            <a:xfrm>
              <a:off x="0" y="0"/>
              <a:ext cx="2136577" cy="94144"/>
            </a:xfrm>
            <a:custGeom>
              <a:avLst/>
              <a:gdLst/>
              <a:ahLst/>
              <a:cxnLst/>
              <a:rect l="l" t="t" r="r" b="b"/>
              <a:pathLst>
                <a:path w="2136577" h="94144">
                  <a:moveTo>
                    <a:pt x="0" y="0"/>
                  </a:moveTo>
                  <a:lnTo>
                    <a:pt x="2136577" y="0"/>
                  </a:lnTo>
                  <a:lnTo>
                    <a:pt x="2136577" y="94144"/>
                  </a:lnTo>
                  <a:lnTo>
                    <a:pt x="0" y="94144"/>
                  </a:lnTo>
                  <a:close/>
                </a:path>
              </a:pathLst>
            </a:custGeom>
            <a:solidFill>
              <a:srgbClr val="004AAD">
                <a:alpha val="69804"/>
              </a:srgbClr>
            </a:solidFill>
          </p:spPr>
          <p:txBody>
            <a:bodyPr/>
            <a:lstStyle/>
            <a:p>
              <a:endParaRPr lang="en-IN"/>
            </a:p>
          </p:txBody>
        </p:sp>
        <p:sp>
          <p:nvSpPr>
            <p:cNvPr id="98" name="TextBox 54">
              <a:extLst>
                <a:ext uri="{FF2B5EF4-FFF2-40B4-BE49-F238E27FC236}">
                  <a16:creationId xmlns:a16="http://schemas.microsoft.com/office/drawing/2014/main" id="{ABAEC599-08A8-6558-8692-F9EBF93F1DBF}"/>
                </a:ext>
              </a:extLst>
            </p:cNvPr>
            <p:cNvSpPr txBox="1"/>
            <p:nvPr/>
          </p:nvSpPr>
          <p:spPr>
            <a:xfrm>
              <a:off x="0" y="-38100"/>
              <a:ext cx="2136577" cy="132244"/>
            </a:xfrm>
            <a:prstGeom prst="rect">
              <a:avLst/>
            </a:prstGeom>
          </p:spPr>
          <p:txBody>
            <a:bodyPr lIns="50800" tIns="50800" rIns="50800" bIns="50800" rtlCol="0" anchor="ctr"/>
            <a:lstStyle/>
            <a:p>
              <a:pPr algn="ctr">
                <a:lnSpc>
                  <a:spcPts val="2100"/>
                </a:lnSpc>
              </a:pPr>
              <a:r>
                <a:rPr lang="en-US" sz="1500">
                  <a:solidFill>
                    <a:srgbClr val="FFFFFF">
                      <a:alpha val="69804"/>
                    </a:srgbClr>
                  </a:solidFill>
                  <a:latin typeface="Helios"/>
                </a:rPr>
                <a:t>One Security</a:t>
              </a:r>
            </a:p>
          </p:txBody>
        </p:sp>
      </p:grpSp>
      <p:sp>
        <p:nvSpPr>
          <p:cNvPr id="100" name="TextBox 56">
            <a:extLst>
              <a:ext uri="{FF2B5EF4-FFF2-40B4-BE49-F238E27FC236}">
                <a16:creationId xmlns:a16="http://schemas.microsoft.com/office/drawing/2014/main" id="{D2BF9430-C9D2-1C93-BB01-DA0AD39AAE71}"/>
              </a:ext>
            </a:extLst>
          </p:cNvPr>
          <p:cNvSpPr txBox="1"/>
          <p:nvPr/>
        </p:nvSpPr>
        <p:spPr>
          <a:xfrm>
            <a:off x="8267652" y="1080704"/>
            <a:ext cx="8635330" cy="632460"/>
          </a:xfrm>
          <a:prstGeom prst="rect">
            <a:avLst/>
          </a:prstGeom>
        </p:spPr>
        <p:txBody>
          <a:bodyPr lIns="0" tIns="0" rIns="0" bIns="0" rtlCol="0" anchor="t">
            <a:spAutoFit/>
          </a:bodyPr>
          <a:lstStyle/>
          <a:p>
            <a:pPr>
              <a:lnSpc>
                <a:spcPts val="5039"/>
              </a:lnSpc>
            </a:pPr>
            <a:r>
              <a:rPr lang="en-US" sz="3599">
                <a:solidFill>
                  <a:srgbClr val="FFFFFF"/>
                </a:solidFill>
                <a:latin typeface="Helios"/>
              </a:rPr>
              <a:t>Unified Environment</a:t>
            </a:r>
          </a:p>
        </p:txBody>
      </p:sp>
      <p:sp>
        <p:nvSpPr>
          <p:cNvPr id="101" name="TextBox 57">
            <a:extLst>
              <a:ext uri="{FF2B5EF4-FFF2-40B4-BE49-F238E27FC236}">
                <a16:creationId xmlns:a16="http://schemas.microsoft.com/office/drawing/2014/main" id="{25EC496E-09EC-EB4A-9D27-7F49A8CF1078}"/>
              </a:ext>
            </a:extLst>
          </p:cNvPr>
          <p:cNvSpPr txBox="1"/>
          <p:nvPr/>
        </p:nvSpPr>
        <p:spPr>
          <a:xfrm>
            <a:off x="1360824" y="3123724"/>
            <a:ext cx="1434465"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a:rPr>
              <a:t>Ingestion </a:t>
            </a:r>
          </a:p>
        </p:txBody>
      </p:sp>
      <p:sp>
        <p:nvSpPr>
          <p:cNvPr id="102" name="TextBox 58">
            <a:extLst>
              <a:ext uri="{FF2B5EF4-FFF2-40B4-BE49-F238E27FC236}">
                <a16:creationId xmlns:a16="http://schemas.microsoft.com/office/drawing/2014/main" id="{3DE35713-3AFC-9A81-AC54-F8344B298457}"/>
              </a:ext>
            </a:extLst>
          </p:cNvPr>
          <p:cNvSpPr txBox="1"/>
          <p:nvPr/>
        </p:nvSpPr>
        <p:spPr>
          <a:xfrm>
            <a:off x="7127033" y="3123724"/>
            <a:ext cx="2281238"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a:rPr>
              <a:t>Transformation</a:t>
            </a:r>
          </a:p>
        </p:txBody>
      </p:sp>
      <p:sp>
        <p:nvSpPr>
          <p:cNvPr id="103" name="TextBox 59">
            <a:extLst>
              <a:ext uri="{FF2B5EF4-FFF2-40B4-BE49-F238E27FC236}">
                <a16:creationId xmlns:a16="http://schemas.microsoft.com/office/drawing/2014/main" id="{4FC99D37-DE71-7D47-86D1-3C3E268834E3}"/>
              </a:ext>
            </a:extLst>
          </p:cNvPr>
          <p:cNvSpPr txBox="1"/>
          <p:nvPr/>
        </p:nvSpPr>
        <p:spPr>
          <a:xfrm>
            <a:off x="11973365" y="3150013"/>
            <a:ext cx="1210786"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a:rPr>
              <a:t>Analysis</a:t>
            </a:r>
          </a:p>
        </p:txBody>
      </p:sp>
      <p:sp>
        <p:nvSpPr>
          <p:cNvPr id="104" name="TextBox 60">
            <a:extLst>
              <a:ext uri="{FF2B5EF4-FFF2-40B4-BE49-F238E27FC236}">
                <a16:creationId xmlns:a16="http://schemas.microsoft.com/office/drawing/2014/main" id="{050F27CC-8816-D1C1-B7CC-C55DDC11F232}"/>
              </a:ext>
            </a:extLst>
          </p:cNvPr>
          <p:cNvSpPr txBox="1"/>
          <p:nvPr/>
        </p:nvSpPr>
        <p:spPr>
          <a:xfrm>
            <a:off x="15285323" y="3123724"/>
            <a:ext cx="1895316" cy="396240"/>
          </a:xfrm>
          <a:prstGeom prst="rect">
            <a:avLst/>
          </a:prstGeom>
        </p:spPr>
        <p:txBody>
          <a:bodyPr lIns="0" tIns="0" rIns="0" bIns="0" rtlCol="0" anchor="t">
            <a:spAutoFit/>
          </a:bodyPr>
          <a:lstStyle/>
          <a:p>
            <a:pPr algn="ctr">
              <a:lnSpc>
                <a:spcPts val="3359"/>
              </a:lnSpc>
            </a:pPr>
            <a:r>
              <a:rPr lang="en-US" sz="2400">
                <a:solidFill>
                  <a:srgbClr val="000000"/>
                </a:solidFill>
                <a:latin typeface="Canva Sans"/>
              </a:rPr>
              <a:t>Presentation</a:t>
            </a:r>
          </a:p>
        </p:txBody>
      </p:sp>
      <p:sp>
        <p:nvSpPr>
          <p:cNvPr id="105" name="TextBox 61">
            <a:extLst>
              <a:ext uri="{FF2B5EF4-FFF2-40B4-BE49-F238E27FC236}">
                <a16:creationId xmlns:a16="http://schemas.microsoft.com/office/drawing/2014/main" id="{FC10DE7A-852D-0330-536D-58FD419B4E3B}"/>
              </a:ext>
            </a:extLst>
          </p:cNvPr>
          <p:cNvSpPr txBox="1"/>
          <p:nvPr/>
        </p:nvSpPr>
        <p:spPr>
          <a:xfrm>
            <a:off x="1470037" y="4986758"/>
            <a:ext cx="997585"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Dataflow</a:t>
            </a:r>
          </a:p>
        </p:txBody>
      </p:sp>
      <p:sp>
        <p:nvSpPr>
          <p:cNvPr id="106" name="TextBox 62">
            <a:extLst>
              <a:ext uri="{FF2B5EF4-FFF2-40B4-BE49-F238E27FC236}">
                <a16:creationId xmlns:a16="http://schemas.microsoft.com/office/drawing/2014/main" id="{FCAF2B60-5053-155C-3D7D-C2B1C215991E}"/>
              </a:ext>
            </a:extLst>
          </p:cNvPr>
          <p:cNvSpPr txBox="1"/>
          <p:nvPr/>
        </p:nvSpPr>
        <p:spPr>
          <a:xfrm>
            <a:off x="1524250" y="6456791"/>
            <a:ext cx="889159"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Pipeline</a:t>
            </a:r>
          </a:p>
        </p:txBody>
      </p:sp>
      <p:sp>
        <p:nvSpPr>
          <p:cNvPr id="107" name="TextBox 63">
            <a:extLst>
              <a:ext uri="{FF2B5EF4-FFF2-40B4-BE49-F238E27FC236}">
                <a16:creationId xmlns:a16="http://schemas.microsoft.com/office/drawing/2014/main" id="{B1A3DABA-BF30-E747-1AA5-1BB78B9E571B}"/>
              </a:ext>
            </a:extLst>
          </p:cNvPr>
          <p:cNvSpPr txBox="1"/>
          <p:nvPr/>
        </p:nvSpPr>
        <p:spPr>
          <a:xfrm>
            <a:off x="1054350" y="8211295"/>
            <a:ext cx="1937385"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rPr>
              <a:t>Streaming Dataflow</a:t>
            </a:r>
          </a:p>
        </p:txBody>
      </p:sp>
      <p:sp>
        <p:nvSpPr>
          <p:cNvPr id="108" name="TextBox 64">
            <a:extLst>
              <a:ext uri="{FF2B5EF4-FFF2-40B4-BE49-F238E27FC236}">
                <a16:creationId xmlns:a16="http://schemas.microsoft.com/office/drawing/2014/main" id="{5F292033-0BC7-A63F-1B0B-3CF24381EA96}"/>
              </a:ext>
            </a:extLst>
          </p:cNvPr>
          <p:cNvSpPr txBox="1"/>
          <p:nvPr/>
        </p:nvSpPr>
        <p:spPr>
          <a:xfrm>
            <a:off x="3831431" y="5591445"/>
            <a:ext cx="1170464"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Lakehouse</a:t>
            </a:r>
          </a:p>
        </p:txBody>
      </p:sp>
      <p:sp>
        <p:nvSpPr>
          <p:cNvPr id="109" name="TextBox 65">
            <a:extLst>
              <a:ext uri="{FF2B5EF4-FFF2-40B4-BE49-F238E27FC236}">
                <a16:creationId xmlns:a16="http://schemas.microsoft.com/office/drawing/2014/main" id="{9BFE415E-E730-35D3-BD54-4CEE4E456E7A}"/>
              </a:ext>
            </a:extLst>
          </p:cNvPr>
          <p:cNvSpPr txBox="1"/>
          <p:nvPr/>
        </p:nvSpPr>
        <p:spPr>
          <a:xfrm>
            <a:off x="3831431" y="7832782"/>
            <a:ext cx="1234757"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Warehouse</a:t>
            </a:r>
          </a:p>
        </p:txBody>
      </p:sp>
      <p:sp>
        <p:nvSpPr>
          <p:cNvPr id="110" name="TextBox 66">
            <a:extLst>
              <a:ext uri="{FF2B5EF4-FFF2-40B4-BE49-F238E27FC236}">
                <a16:creationId xmlns:a16="http://schemas.microsoft.com/office/drawing/2014/main" id="{7BD13838-BCF5-A719-DBFC-1722D422854C}"/>
              </a:ext>
            </a:extLst>
          </p:cNvPr>
          <p:cNvSpPr txBox="1"/>
          <p:nvPr/>
        </p:nvSpPr>
        <p:spPr>
          <a:xfrm>
            <a:off x="3863452" y="9953778"/>
            <a:ext cx="954564"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OneLake</a:t>
            </a:r>
          </a:p>
        </p:txBody>
      </p:sp>
      <p:sp>
        <p:nvSpPr>
          <p:cNvPr id="111" name="TextBox 67">
            <a:extLst>
              <a:ext uri="{FF2B5EF4-FFF2-40B4-BE49-F238E27FC236}">
                <a16:creationId xmlns:a16="http://schemas.microsoft.com/office/drawing/2014/main" id="{738FE916-0571-8E77-3C97-0D8F168ED9F0}"/>
              </a:ext>
            </a:extLst>
          </p:cNvPr>
          <p:cNvSpPr txBox="1"/>
          <p:nvPr/>
        </p:nvSpPr>
        <p:spPr>
          <a:xfrm>
            <a:off x="6873587" y="10008102"/>
            <a:ext cx="1022985"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Compute</a:t>
            </a:r>
          </a:p>
        </p:txBody>
      </p:sp>
      <p:sp>
        <p:nvSpPr>
          <p:cNvPr id="112" name="TextBox 68">
            <a:extLst>
              <a:ext uri="{FF2B5EF4-FFF2-40B4-BE49-F238E27FC236}">
                <a16:creationId xmlns:a16="http://schemas.microsoft.com/office/drawing/2014/main" id="{CA54C5AE-5500-602C-71E7-8AE71B07E053}"/>
              </a:ext>
            </a:extLst>
          </p:cNvPr>
          <p:cNvSpPr txBox="1"/>
          <p:nvPr/>
        </p:nvSpPr>
        <p:spPr>
          <a:xfrm>
            <a:off x="9185512" y="9992303"/>
            <a:ext cx="835501"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License</a:t>
            </a:r>
          </a:p>
        </p:txBody>
      </p:sp>
      <p:sp>
        <p:nvSpPr>
          <p:cNvPr id="113" name="TextBox 69">
            <a:extLst>
              <a:ext uri="{FF2B5EF4-FFF2-40B4-BE49-F238E27FC236}">
                <a16:creationId xmlns:a16="http://schemas.microsoft.com/office/drawing/2014/main" id="{295AECE7-CB55-8525-6AE8-136495C9FA8F}"/>
              </a:ext>
            </a:extLst>
          </p:cNvPr>
          <p:cNvSpPr txBox="1"/>
          <p:nvPr/>
        </p:nvSpPr>
        <p:spPr>
          <a:xfrm>
            <a:off x="8043497" y="4657532"/>
            <a:ext cx="448310"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SQL</a:t>
            </a:r>
          </a:p>
        </p:txBody>
      </p:sp>
      <p:sp>
        <p:nvSpPr>
          <p:cNvPr id="114" name="TextBox 70">
            <a:extLst>
              <a:ext uri="{FF2B5EF4-FFF2-40B4-BE49-F238E27FC236}">
                <a16:creationId xmlns:a16="http://schemas.microsoft.com/office/drawing/2014/main" id="{271AEF7B-82F5-2604-8EB2-53CBD153A6B2}"/>
              </a:ext>
            </a:extLst>
          </p:cNvPr>
          <p:cNvSpPr txBox="1"/>
          <p:nvPr/>
        </p:nvSpPr>
        <p:spPr>
          <a:xfrm>
            <a:off x="8041433" y="5962276"/>
            <a:ext cx="452438"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KQL</a:t>
            </a:r>
          </a:p>
        </p:txBody>
      </p:sp>
      <p:sp>
        <p:nvSpPr>
          <p:cNvPr id="115" name="TextBox 71">
            <a:extLst>
              <a:ext uri="{FF2B5EF4-FFF2-40B4-BE49-F238E27FC236}">
                <a16:creationId xmlns:a16="http://schemas.microsoft.com/office/drawing/2014/main" id="{68B04FED-B8B2-D339-E97B-64E24829D311}"/>
              </a:ext>
            </a:extLst>
          </p:cNvPr>
          <p:cNvSpPr txBox="1"/>
          <p:nvPr/>
        </p:nvSpPr>
        <p:spPr>
          <a:xfrm>
            <a:off x="7988710" y="8121776"/>
            <a:ext cx="623570"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Spark</a:t>
            </a:r>
          </a:p>
        </p:txBody>
      </p:sp>
      <p:sp>
        <p:nvSpPr>
          <p:cNvPr id="116" name="TextBox 72">
            <a:extLst>
              <a:ext uri="{FF2B5EF4-FFF2-40B4-BE49-F238E27FC236}">
                <a16:creationId xmlns:a16="http://schemas.microsoft.com/office/drawing/2014/main" id="{4F61F100-52D7-9CD3-1D56-2868CF9D565E}"/>
              </a:ext>
            </a:extLst>
          </p:cNvPr>
          <p:cNvSpPr txBox="1"/>
          <p:nvPr/>
        </p:nvSpPr>
        <p:spPr>
          <a:xfrm>
            <a:off x="7993047" y="7258603"/>
            <a:ext cx="997585"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Dataflow</a:t>
            </a:r>
          </a:p>
        </p:txBody>
      </p:sp>
      <p:sp>
        <p:nvSpPr>
          <p:cNvPr id="117" name="TextBox 73">
            <a:extLst>
              <a:ext uri="{FF2B5EF4-FFF2-40B4-BE49-F238E27FC236}">
                <a16:creationId xmlns:a16="http://schemas.microsoft.com/office/drawing/2014/main" id="{6479DAD4-E0C4-0EB0-1AA6-E115D1659F23}"/>
              </a:ext>
            </a:extLst>
          </p:cNvPr>
          <p:cNvSpPr txBox="1"/>
          <p:nvPr/>
        </p:nvSpPr>
        <p:spPr>
          <a:xfrm>
            <a:off x="12171111" y="6529077"/>
            <a:ext cx="1084262"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Notebook</a:t>
            </a:r>
          </a:p>
        </p:txBody>
      </p:sp>
      <p:sp>
        <p:nvSpPr>
          <p:cNvPr id="118" name="TextBox 74">
            <a:extLst>
              <a:ext uri="{FF2B5EF4-FFF2-40B4-BE49-F238E27FC236}">
                <a16:creationId xmlns:a16="http://schemas.microsoft.com/office/drawing/2014/main" id="{F2848214-7EBB-7314-E9F5-7B6AADE56A11}"/>
              </a:ext>
            </a:extLst>
          </p:cNvPr>
          <p:cNvSpPr txBox="1"/>
          <p:nvPr/>
        </p:nvSpPr>
        <p:spPr>
          <a:xfrm>
            <a:off x="12209325" y="5025198"/>
            <a:ext cx="977582"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Power BI</a:t>
            </a:r>
          </a:p>
        </p:txBody>
      </p:sp>
      <p:sp>
        <p:nvSpPr>
          <p:cNvPr id="119" name="TextBox 75">
            <a:extLst>
              <a:ext uri="{FF2B5EF4-FFF2-40B4-BE49-F238E27FC236}">
                <a16:creationId xmlns:a16="http://schemas.microsoft.com/office/drawing/2014/main" id="{44B05173-87D1-2547-4C7C-298DB3CEB08F}"/>
              </a:ext>
            </a:extLst>
          </p:cNvPr>
          <p:cNvSpPr txBox="1"/>
          <p:nvPr/>
        </p:nvSpPr>
        <p:spPr>
          <a:xfrm>
            <a:off x="12395894" y="8035931"/>
            <a:ext cx="452438"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KQL</a:t>
            </a:r>
          </a:p>
        </p:txBody>
      </p:sp>
      <p:sp>
        <p:nvSpPr>
          <p:cNvPr id="120" name="TextBox 76">
            <a:extLst>
              <a:ext uri="{FF2B5EF4-FFF2-40B4-BE49-F238E27FC236}">
                <a16:creationId xmlns:a16="http://schemas.microsoft.com/office/drawing/2014/main" id="{EFFA817A-6D0B-4EE5-D343-362A18ACF7C4}"/>
              </a:ext>
            </a:extLst>
          </p:cNvPr>
          <p:cNvSpPr txBox="1"/>
          <p:nvPr/>
        </p:nvSpPr>
        <p:spPr>
          <a:xfrm>
            <a:off x="15781052" y="5025198"/>
            <a:ext cx="1213961"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Dashboard</a:t>
            </a:r>
          </a:p>
        </p:txBody>
      </p:sp>
      <p:sp>
        <p:nvSpPr>
          <p:cNvPr id="121" name="TextBox 77">
            <a:extLst>
              <a:ext uri="{FF2B5EF4-FFF2-40B4-BE49-F238E27FC236}">
                <a16:creationId xmlns:a16="http://schemas.microsoft.com/office/drawing/2014/main" id="{4FE2DAD8-9B76-F751-7893-8B0FE5E7CE9A}"/>
              </a:ext>
            </a:extLst>
          </p:cNvPr>
          <p:cNvSpPr txBox="1"/>
          <p:nvPr/>
        </p:nvSpPr>
        <p:spPr>
          <a:xfrm>
            <a:off x="15314294" y="8142862"/>
            <a:ext cx="1920081"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Paginated Report</a:t>
            </a:r>
          </a:p>
        </p:txBody>
      </p:sp>
      <p:sp>
        <p:nvSpPr>
          <p:cNvPr id="122" name="TextBox 78">
            <a:extLst>
              <a:ext uri="{FF2B5EF4-FFF2-40B4-BE49-F238E27FC236}">
                <a16:creationId xmlns:a16="http://schemas.microsoft.com/office/drawing/2014/main" id="{2D76A1C2-D705-AB67-7BAE-171E0DD4A544}"/>
              </a:ext>
            </a:extLst>
          </p:cNvPr>
          <p:cNvSpPr txBox="1"/>
          <p:nvPr/>
        </p:nvSpPr>
        <p:spPr>
          <a:xfrm>
            <a:off x="15817638" y="6643110"/>
            <a:ext cx="977582"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rPr>
              <a:t>Power BI</a:t>
            </a:r>
          </a:p>
        </p:txBody>
      </p:sp>
    </p:spTree>
    <p:extLst>
      <p:ext uri="{BB962C8B-B14F-4D97-AF65-F5344CB8AC3E}">
        <p14:creationId xmlns:p14="http://schemas.microsoft.com/office/powerpoint/2010/main" val="411458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616" y="940966"/>
            <a:ext cx="1085021" cy="1085021"/>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pic>
        <p:nvPicPr>
          <p:cNvPr id="3" name="Picture 2" descr="A computer screen shot&#10;&#10;Description automatically generated">
            <a:extLst>
              <a:ext uri="{FF2B5EF4-FFF2-40B4-BE49-F238E27FC236}">
                <a16:creationId xmlns:a16="http://schemas.microsoft.com/office/drawing/2014/main" id="{6E5D79A4-910D-2860-167E-558F9461C0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815" y="-68521"/>
            <a:ext cx="18408672" cy="10354878"/>
          </a:xfrm>
          <a:prstGeom prst="rect">
            <a:avLst/>
          </a:prstGeom>
        </p:spPr>
      </p:pic>
    </p:spTree>
    <p:extLst>
      <p:ext uri="{BB962C8B-B14F-4D97-AF65-F5344CB8AC3E}">
        <p14:creationId xmlns:p14="http://schemas.microsoft.com/office/powerpoint/2010/main" val="2231978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DE178F55-7160-8529-0DEF-0836ECC723F4}"/>
              </a:ext>
            </a:extLst>
          </p:cNvPr>
          <p:cNvSpPr txBox="1"/>
          <p:nvPr/>
        </p:nvSpPr>
        <p:spPr>
          <a:xfrm>
            <a:off x="6705600" y="6515100"/>
            <a:ext cx="113538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Amit Chandak</a:t>
            </a:r>
          </a:p>
        </p:txBody>
      </p:sp>
      <p:sp>
        <p:nvSpPr>
          <p:cNvPr id="2" name="TextBox 5">
            <a:extLst>
              <a:ext uri="{FF2B5EF4-FFF2-40B4-BE49-F238E27FC236}">
                <a16:creationId xmlns:a16="http://schemas.microsoft.com/office/drawing/2014/main" id="{090104E3-D084-40A5-D6F9-62DA90D9AB76}"/>
              </a:ext>
            </a:extLst>
          </p:cNvPr>
          <p:cNvSpPr txBox="1"/>
          <p:nvPr/>
        </p:nvSpPr>
        <p:spPr>
          <a:xfrm>
            <a:off x="8839200" y="7773073"/>
            <a:ext cx="9220200" cy="1292662"/>
          </a:xfrm>
          <a:prstGeom prst="rect">
            <a:avLst/>
          </a:prstGeom>
        </p:spPr>
        <p:txBody>
          <a:bodyPr wrap="square" lIns="0" tIns="0" rIns="0" bIns="0" rtlCol="0" anchor="t">
            <a:spAutoFit/>
          </a:bodyPr>
          <a:lstStyle/>
          <a:p>
            <a:pPr marL="171450" indent="-171450">
              <a:buFont typeface="Arial" panose="020B0604020202020204" pitchFamily="34" charset="0"/>
              <a:buChar char="•"/>
            </a:pPr>
            <a:r>
              <a:rPr lang="en-US" sz="2800" b="1" dirty="0">
                <a:solidFill>
                  <a:srgbClr val="083E30"/>
                </a:solidFill>
                <a:latin typeface="+mj-lt"/>
              </a:rPr>
              <a:t>Data Platform-MVP</a:t>
            </a:r>
          </a:p>
          <a:p>
            <a:pPr marL="171450" indent="-171450">
              <a:buFont typeface="Arial" panose="020B0604020202020204" pitchFamily="34" charset="0"/>
              <a:buChar char="•"/>
            </a:pPr>
            <a:r>
              <a:rPr lang="en-US" sz="2800" b="1" dirty="0">
                <a:solidFill>
                  <a:srgbClr val="083E30"/>
                </a:solidFill>
                <a:latin typeface="+mj-lt"/>
              </a:rPr>
              <a:t>Power BI community Super User</a:t>
            </a:r>
          </a:p>
          <a:p>
            <a:pPr marL="171450" indent="-171450">
              <a:buFont typeface="Arial" panose="020B0604020202020204" pitchFamily="34" charset="0"/>
              <a:buChar char="•"/>
            </a:pPr>
            <a:r>
              <a:rPr lang="en-US" sz="2800" b="1" dirty="0">
                <a:solidFill>
                  <a:srgbClr val="083E30"/>
                </a:solidFill>
                <a:latin typeface="+mj-lt"/>
              </a:rPr>
              <a:t>YouTuber</a:t>
            </a:r>
          </a:p>
        </p:txBody>
      </p:sp>
      <p:pic>
        <p:nvPicPr>
          <p:cNvPr id="7" name="Picture 6">
            <a:extLst>
              <a:ext uri="{FF2B5EF4-FFF2-40B4-BE49-F238E27FC236}">
                <a16:creationId xmlns:a16="http://schemas.microsoft.com/office/drawing/2014/main" id="{5E8E00D6-55E7-0630-1B3C-1FF8F91B5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123"/>
            <a:ext cx="8343257" cy="8343257"/>
          </a:xfrm>
          <a:prstGeom prst="rect">
            <a:avLst/>
          </a:prstGeom>
        </p:spPr>
      </p:pic>
      <p:sp>
        <p:nvSpPr>
          <p:cNvPr id="3" name="Freeform 4">
            <a:extLst>
              <a:ext uri="{FF2B5EF4-FFF2-40B4-BE49-F238E27FC236}">
                <a16:creationId xmlns:a16="http://schemas.microsoft.com/office/drawing/2014/main" id="{45322B98-BCAD-9533-DDC4-3316AB19508E}"/>
              </a:ext>
            </a:extLst>
          </p:cNvPr>
          <p:cNvSpPr/>
          <p:nvPr/>
        </p:nvSpPr>
        <p:spPr>
          <a:xfrm>
            <a:off x="11852588" y="408979"/>
            <a:ext cx="2667000" cy="2659780"/>
          </a:xfrm>
          <a:custGeom>
            <a:avLst/>
            <a:gdLst/>
            <a:ahLst/>
            <a:cxnLst/>
            <a:rect l="l" t="t" r="r" b="b"/>
            <a:pathLst>
              <a:path w="1786954" h="1786954">
                <a:moveTo>
                  <a:pt x="0" y="0"/>
                </a:moveTo>
                <a:lnTo>
                  <a:pt x="1786954" y="0"/>
                </a:lnTo>
                <a:lnTo>
                  <a:pt x="1786954" y="1786954"/>
                </a:lnTo>
                <a:lnTo>
                  <a:pt x="0" y="1786954"/>
                </a:lnTo>
                <a:lnTo>
                  <a:pt x="0" y="0"/>
                </a:lnTo>
                <a:close/>
              </a:path>
            </a:pathLst>
          </a:custGeom>
          <a:blipFill>
            <a:blip r:embed="rId3"/>
            <a:stretch>
              <a:fillRect/>
            </a:stretch>
          </a:blipFill>
        </p:spPr>
        <p:txBody>
          <a:bodyPr/>
          <a:lstStyle/>
          <a:p>
            <a:endParaRPr lang="en-IN" dirty="0"/>
          </a:p>
        </p:txBody>
      </p:sp>
      <p:sp>
        <p:nvSpPr>
          <p:cNvPr id="4" name="TextBox 5">
            <a:extLst>
              <a:ext uri="{FF2B5EF4-FFF2-40B4-BE49-F238E27FC236}">
                <a16:creationId xmlns:a16="http://schemas.microsoft.com/office/drawing/2014/main" id="{B3619153-C05B-8AF9-9C0A-4A8B3E23E7A3}"/>
              </a:ext>
            </a:extLst>
          </p:cNvPr>
          <p:cNvSpPr txBox="1"/>
          <p:nvPr/>
        </p:nvSpPr>
        <p:spPr>
          <a:xfrm>
            <a:off x="6934200" y="3391232"/>
            <a:ext cx="11353800" cy="250190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Microsoft Fabric</a:t>
            </a:r>
          </a:p>
          <a:p>
            <a:pPr algn="ctr">
              <a:lnSpc>
                <a:spcPts val="9687"/>
              </a:lnSpc>
            </a:pPr>
            <a:r>
              <a:rPr lang="en-US" sz="8000" b="1" dirty="0">
                <a:solidFill>
                  <a:srgbClr val="083E30"/>
                </a:solidFill>
                <a:latin typeface="+mj-lt"/>
              </a:rPr>
              <a:t>Training</a:t>
            </a:r>
          </a:p>
        </p:txBody>
      </p:sp>
    </p:spTree>
    <p:extLst>
      <p:ext uri="{BB962C8B-B14F-4D97-AF65-F5344CB8AC3E}">
        <p14:creationId xmlns:p14="http://schemas.microsoft.com/office/powerpoint/2010/main" val="2427356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5"/>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2"/>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pic>
        <p:nvPicPr>
          <p:cNvPr id="37" name="table">
            <a:extLst>
              <a:ext uri="{FF2B5EF4-FFF2-40B4-BE49-F238E27FC236}">
                <a16:creationId xmlns:a16="http://schemas.microsoft.com/office/drawing/2014/main" id="{9986252D-AE87-F1E2-40C4-27D1F83DFAD5}"/>
              </a:ext>
            </a:extLst>
          </p:cNvPr>
          <p:cNvPicPr>
            <a:picLocks noChangeAspect="1"/>
          </p:cNvPicPr>
          <p:nvPr/>
        </p:nvPicPr>
        <p:blipFill>
          <a:blip r:embed="rId5"/>
          <a:stretch>
            <a:fillRect/>
          </a:stretch>
        </p:blipFill>
        <p:spPr>
          <a:xfrm>
            <a:off x="7012152" y="3723647"/>
            <a:ext cx="11405309" cy="4671574"/>
          </a:xfrm>
          <a:prstGeom prst="rect">
            <a:avLst/>
          </a:prstGeom>
        </p:spPr>
      </p:pic>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grpSp>
        <p:nvGrpSpPr>
          <p:cNvPr id="51" name="Group 50">
            <a:extLst>
              <a:ext uri="{FF2B5EF4-FFF2-40B4-BE49-F238E27FC236}">
                <a16:creationId xmlns:a16="http://schemas.microsoft.com/office/drawing/2014/main" id="{62BDA96F-40D6-F383-BC33-26AA228BBB59}"/>
              </a:ext>
            </a:extLst>
          </p:cNvPr>
          <p:cNvGrpSpPr/>
          <p:nvPr/>
        </p:nvGrpSpPr>
        <p:grpSpPr>
          <a:xfrm>
            <a:off x="-1854346" y="545993"/>
            <a:ext cx="20271807" cy="2629898"/>
            <a:chOff x="-11821998" y="-643609"/>
            <a:chExt cx="27029077" cy="3506530"/>
          </a:xfrm>
        </p:grpSpPr>
        <p:sp>
          <p:nvSpPr>
            <p:cNvPr id="52" name="TextBox 9">
              <a:extLst>
                <a:ext uri="{FF2B5EF4-FFF2-40B4-BE49-F238E27FC236}">
                  <a16:creationId xmlns:a16="http://schemas.microsoft.com/office/drawing/2014/main" id="{0563F0C3-E387-9174-7D89-855E0BFD20AF}"/>
                </a:ext>
              </a:extLst>
            </p:cNvPr>
            <p:cNvSpPr txBox="1"/>
            <p:nvPr/>
          </p:nvSpPr>
          <p:spPr>
            <a:xfrm>
              <a:off x="-11821998" y="-643609"/>
              <a:ext cx="15207079" cy="1714500"/>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Benefits</a:t>
              </a:r>
            </a:p>
          </p:txBody>
        </p:sp>
        <p:sp>
          <p:nvSpPr>
            <p:cNvPr id="53" name="TextBox 10">
              <a:extLst>
                <a:ext uri="{FF2B5EF4-FFF2-40B4-BE49-F238E27FC236}">
                  <a16:creationId xmlns:a16="http://schemas.microsoft.com/office/drawing/2014/main" id="{12F747FD-6F5F-06E2-DCF8-0E173704AAD3}"/>
                </a:ext>
              </a:extLst>
            </p:cNvPr>
            <p:cNvSpPr txBox="1"/>
            <p:nvPr/>
          </p:nvSpPr>
          <p:spPr>
            <a:xfrm>
              <a:off x="0" y="2042184"/>
              <a:ext cx="15207079" cy="8207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4759"/>
                </a:lnSpc>
              </a:pPr>
              <a:r>
                <a:rPr lang="en-US" sz="5400" dirty="0">
                  <a:solidFill>
                    <a:srgbClr val="0F6058"/>
                  </a:solidFill>
                  <a:latin typeface="Helios"/>
                </a:rPr>
                <a:t>Microsoft Fabric Vs Others</a:t>
              </a:r>
            </a:p>
          </p:txBody>
        </p:sp>
      </p:grpSp>
    </p:spTree>
    <p:extLst>
      <p:ext uri="{BB962C8B-B14F-4D97-AF65-F5344CB8AC3E}">
        <p14:creationId xmlns:p14="http://schemas.microsoft.com/office/powerpoint/2010/main" val="1664674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140530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One Copy</a:t>
            </a:r>
          </a:p>
        </p:txBody>
      </p:sp>
      <p:pic>
        <p:nvPicPr>
          <p:cNvPr id="10" name="Picture 9" descr="A screenshot of a computer&#10;&#10;Description automatically generated">
            <a:extLst>
              <a:ext uri="{FF2B5EF4-FFF2-40B4-BE49-F238E27FC236}">
                <a16:creationId xmlns:a16="http://schemas.microsoft.com/office/drawing/2014/main" id="{3E7BE7B3-86C1-1F01-0EE9-28830FB46A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714" y="1769730"/>
            <a:ext cx="12204039" cy="7503224"/>
          </a:xfrm>
          <a:prstGeom prst="rect">
            <a:avLst/>
          </a:prstGeom>
        </p:spPr>
      </p:pic>
    </p:spTree>
    <p:extLst>
      <p:ext uri="{BB962C8B-B14F-4D97-AF65-F5344CB8AC3E}">
        <p14:creationId xmlns:p14="http://schemas.microsoft.com/office/powerpoint/2010/main" val="371173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140530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No Black Box</a:t>
            </a:r>
          </a:p>
        </p:txBody>
      </p:sp>
      <p:pic>
        <p:nvPicPr>
          <p:cNvPr id="9" name="Picture 8" descr="A screenshot of a computer&#10;&#10;Description automatically generated">
            <a:extLst>
              <a:ext uri="{FF2B5EF4-FFF2-40B4-BE49-F238E27FC236}">
                <a16:creationId xmlns:a16="http://schemas.microsoft.com/office/drawing/2014/main" id="{D0E9EF0E-0033-62B7-335C-19E27E62C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312" y="1573359"/>
            <a:ext cx="12284502" cy="7971277"/>
          </a:xfrm>
          <a:prstGeom prst="rect">
            <a:avLst/>
          </a:prstGeom>
        </p:spPr>
      </p:pic>
    </p:spTree>
    <p:extLst>
      <p:ext uri="{BB962C8B-B14F-4D97-AF65-F5344CB8AC3E}">
        <p14:creationId xmlns:p14="http://schemas.microsoft.com/office/powerpoint/2010/main" val="1206608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9372545"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Optimized Development Cycle</a:t>
            </a:r>
          </a:p>
        </p:txBody>
      </p:sp>
      <p:pic>
        <p:nvPicPr>
          <p:cNvPr id="3" name="Picture 2" descr="A screenshot of a phone&#10;&#10;Description automatically generated">
            <a:extLst>
              <a:ext uri="{FF2B5EF4-FFF2-40B4-BE49-F238E27FC236}">
                <a16:creationId xmlns:a16="http://schemas.microsoft.com/office/drawing/2014/main" id="{E973273C-B478-8122-DD18-9993ED8DE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9019" y="2191099"/>
            <a:ext cx="12129180" cy="7708768"/>
          </a:xfrm>
          <a:prstGeom prst="rect">
            <a:avLst/>
          </a:prstGeom>
        </p:spPr>
      </p:pic>
    </p:spTree>
    <p:extLst>
      <p:ext uri="{BB962C8B-B14F-4D97-AF65-F5344CB8AC3E}">
        <p14:creationId xmlns:p14="http://schemas.microsoft.com/office/powerpoint/2010/main" val="3534008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9372545"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Cost</a:t>
            </a:r>
          </a:p>
        </p:txBody>
      </p:sp>
      <p:pic>
        <p:nvPicPr>
          <p:cNvPr id="5" name="Picture 4" descr="A screenshot of a phone&#10;&#10;Description automatically generated">
            <a:extLst>
              <a:ext uri="{FF2B5EF4-FFF2-40B4-BE49-F238E27FC236}">
                <a16:creationId xmlns:a16="http://schemas.microsoft.com/office/drawing/2014/main" id="{4F0535FA-CDDF-ADC9-9077-A652B7574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449" y="2753763"/>
            <a:ext cx="11885242" cy="5755993"/>
          </a:xfrm>
          <a:prstGeom prst="rect">
            <a:avLst/>
          </a:prstGeom>
        </p:spPr>
      </p:pic>
    </p:spTree>
    <p:extLst>
      <p:ext uri="{BB962C8B-B14F-4D97-AF65-F5344CB8AC3E}">
        <p14:creationId xmlns:p14="http://schemas.microsoft.com/office/powerpoint/2010/main" val="4062863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97" y="266700"/>
            <a:ext cx="1340903" cy="1340903"/>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752600" y="545993"/>
            <a:ext cx="1576559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Fabric Pricing pay as you go</a:t>
            </a:r>
          </a:p>
        </p:txBody>
      </p:sp>
      <p:graphicFrame>
        <p:nvGraphicFramePr>
          <p:cNvPr id="3" name="Table 2">
            <a:extLst>
              <a:ext uri="{FF2B5EF4-FFF2-40B4-BE49-F238E27FC236}">
                <a16:creationId xmlns:a16="http://schemas.microsoft.com/office/drawing/2014/main" id="{91E4AF62-EBE3-1457-5D16-2990840926A2}"/>
              </a:ext>
            </a:extLst>
          </p:cNvPr>
          <p:cNvGraphicFramePr>
            <a:graphicFrameLocks noGrp="1"/>
          </p:cNvGraphicFramePr>
          <p:nvPr/>
        </p:nvGraphicFramePr>
        <p:xfrm>
          <a:off x="2767403" y="1769730"/>
          <a:ext cx="14642772" cy="7674976"/>
        </p:xfrm>
        <a:graphic>
          <a:graphicData uri="http://schemas.openxmlformats.org/drawingml/2006/table">
            <a:tbl>
              <a:tblPr/>
              <a:tblGrid>
                <a:gridCol w="3660693">
                  <a:extLst>
                    <a:ext uri="{9D8B030D-6E8A-4147-A177-3AD203B41FA5}">
                      <a16:colId xmlns:a16="http://schemas.microsoft.com/office/drawing/2014/main" val="2554101767"/>
                    </a:ext>
                  </a:extLst>
                </a:gridCol>
                <a:gridCol w="3660693">
                  <a:extLst>
                    <a:ext uri="{9D8B030D-6E8A-4147-A177-3AD203B41FA5}">
                      <a16:colId xmlns:a16="http://schemas.microsoft.com/office/drawing/2014/main" val="144270125"/>
                    </a:ext>
                  </a:extLst>
                </a:gridCol>
                <a:gridCol w="3660693">
                  <a:extLst>
                    <a:ext uri="{9D8B030D-6E8A-4147-A177-3AD203B41FA5}">
                      <a16:colId xmlns:a16="http://schemas.microsoft.com/office/drawing/2014/main" val="4046246804"/>
                    </a:ext>
                  </a:extLst>
                </a:gridCol>
                <a:gridCol w="3660693">
                  <a:extLst>
                    <a:ext uri="{9D8B030D-6E8A-4147-A177-3AD203B41FA5}">
                      <a16:colId xmlns:a16="http://schemas.microsoft.com/office/drawing/2014/main" val="837200903"/>
                    </a:ext>
                  </a:extLst>
                </a:gridCol>
              </a:tblGrid>
              <a:tr h="425813">
                <a:tc>
                  <a:txBody>
                    <a:bodyPr/>
                    <a:lstStyle/>
                    <a:p>
                      <a:pPr algn="l" fontAlgn="t"/>
                      <a:r>
                        <a:rPr lang="en-IN" sz="1000" b="1">
                          <a:effectLst/>
                          <a:highlight>
                            <a:srgbClr val="EAEBEC"/>
                          </a:highlight>
                        </a:rPr>
                        <a:t>SKU</a:t>
                      </a:r>
                    </a:p>
                  </a:txBody>
                  <a:tcPr marL="50288" marR="50288" marT="50288" marB="50288">
                    <a:lnL>
                      <a:noFill/>
                    </a:lnL>
                    <a:lnR>
                      <a:noFill/>
                    </a:lnR>
                    <a:lnT>
                      <a:noFill/>
                    </a:lnT>
                    <a:lnB>
                      <a:noFill/>
                    </a:lnB>
                    <a:solidFill>
                      <a:srgbClr val="EAEBEC"/>
                    </a:solidFill>
                  </a:tcPr>
                </a:tc>
                <a:tc>
                  <a:txBody>
                    <a:bodyPr/>
                    <a:lstStyle/>
                    <a:p>
                      <a:pPr algn="l" fontAlgn="t"/>
                      <a:r>
                        <a:rPr lang="en-IN" sz="1000" b="1">
                          <a:effectLst/>
                          <a:highlight>
                            <a:srgbClr val="EAEBEC"/>
                          </a:highlight>
                        </a:rPr>
                        <a:t>Capacity unit (CU)</a:t>
                      </a:r>
                    </a:p>
                  </a:txBody>
                  <a:tcPr marL="50288" marR="50288" marT="50288" marB="50288">
                    <a:lnL>
                      <a:noFill/>
                    </a:lnL>
                    <a:lnR>
                      <a:noFill/>
                    </a:lnR>
                    <a:lnT>
                      <a:noFill/>
                    </a:lnT>
                    <a:lnB>
                      <a:noFill/>
                    </a:lnB>
                    <a:solidFill>
                      <a:srgbClr val="EAEBEC"/>
                    </a:solidFill>
                  </a:tcPr>
                </a:tc>
                <a:tc>
                  <a:txBody>
                    <a:bodyPr/>
                    <a:lstStyle/>
                    <a:p>
                      <a:pPr algn="l" fontAlgn="t"/>
                      <a:r>
                        <a:rPr lang="en-IN" sz="1000" b="1">
                          <a:effectLst/>
                          <a:highlight>
                            <a:srgbClr val="EAEBEC"/>
                          </a:highlight>
                        </a:rPr>
                        <a:t>Pay-as-you-go</a:t>
                      </a:r>
                    </a:p>
                  </a:txBody>
                  <a:tcPr marL="50288" marR="50288" marT="50288" marB="50288">
                    <a:lnL>
                      <a:noFill/>
                    </a:lnL>
                    <a:lnR>
                      <a:noFill/>
                    </a:lnR>
                    <a:lnT>
                      <a:noFill/>
                    </a:lnT>
                    <a:lnB>
                      <a:noFill/>
                    </a:lnB>
                    <a:solidFill>
                      <a:srgbClr val="EAEBEC"/>
                    </a:solidFill>
                  </a:tcPr>
                </a:tc>
                <a:tc>
                  <a:txBody>
                    <a:bodyPr/>
                    <a:lstStyle/>
                    <a:p>
                      <a:pPr algn="l" fontAlgn="t"/>
                      <a:r>
                        <a:rPr lang="en-IN" sz="1000" b="1">
                          <a:effectLst/>
                          <a:highlight>
                            <a:srgbClr val="EAEBEC"/>
                          </a:highlight>
                        </a:rPr>
                        <a:t>Reservation</a:t>
                      </a:r>
                    </a:p>
                  </a:txBody>
                  <a:tcPr marL="50288" marR="50288" marT="50288" marB="50288">
                    <a:lnL>
                      <a:noFill/>
                    </a:lnL>
                    <a:lnR>
                      <a:noFill/>
                    </a:lnR>
                    <a:lnT>
                      <a:noFill/>
                    </a:lnT>
                    <a:lnB>
                      <a:noFill/>
                    </a:lnB>
                    <a:solidFill>
                      <a:srgbClr val="EAEBEC"/>
                    </a:solidFill>
                  </a:tcPr>
                </a:tc>
                <a:extLst>
                  <a:ext uri="{0D108BD9-81ED-4DB2-BD59-A6C34878D82A}">
                    <a16:rowId xmlns:a16="http://schemas.microsoft.com/office/drawing/2014/main" val="4219788834"/>
                  </a:ext>
                </a:extLst>
              </a:tr>
              <a:tr h="682335">
                <a:tc>
                  <a:txBody>
                    <a:bodyPr/>
                    <a:lstStyle/>
                    <a:p>
                      <a:pPr algn="l" fontAlgn="t"/>
                      <a:r>
                        <a:rPr lang="en-IN" sz="1000">
                          <a:effectLst/>
                        </a:rPr>
                        <a:t>F 2</a:t>
                      </a:r>
                    </a:p>
                  </a:txBody>
                  <a:tcPr marL="50288" marR="50288" marT="50288" marB="50288">
                    <a:lnL>
                      <a:noFill/>
                    </a:lnL>
                    <a:lnR>
                      <a:noFill/>
                    </a:lnR>
                    <a:lnT>
                      <a:noFill/>
                    </a:lnT>
                    <a:lnB>
                      <a:noFill/>
                    </a:lnB>
                    <a:solidFill>
                      <a:srgbClr val="F4F5F6"/>
                    </a:solidFill>
                  </a:tcPr>
                </a:tc>
                <a:tc>
                  <a:txBody>
                    <a:bodyPr/>
                    <a:lstStyle/>
                    <a:p>
                      <a:pPr fontAlgn="t"/>
                      <a:r>
                        <a:rPr lang="en-IN" sz="1000">
                          <a:effectLst/>
                        </a:rPr>
                        <a:t>2</a:t>
                      </a:r>
                    </a:p>
                  </a:txBody>
                  <a:tcPr marL="50288" marR="50288" marT="50288" marB="50288">
                    <a:lnL>
                      <a:noFill/>
                    </a:lnL>
                    <a:lnR>
                      <a:noFill/>
                    </a:lnR>
                    <a:lnT>
                      <a:noFill/>
                    </a:lnT>
                    <a:lnB>
                      <a:noFill/>
                    </a:lnB>
                    <a:solidFill>
                      <a:srgbClr val="F4F5F6"/>
                    </a:solidFill>
                  </a:tcPr>
                </a:tc>
                <a:tc>
                  <a:txBody>
                    <a:bodyPr/>
                    <a:lstStyle/>
                    <a:p>
                      <a:pPr fontAlgn="t"/>
                      <a:r>
                        <a:rPr lang="en-IN" sz="1000" b="1">
                          <a:effectLst/>
                        </a:rPr>
                        <a:t>$262.80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1689652181"/>
                  </a:ext>
                </a:extLst>
              </a:tr>
              <a:tr h="682335">
                <a:tc>
                  <a:txBody>
                    <a:bodyPr/>
                    <a:lstStyle/>
                    <a:p>
                      <a:pPr algn="l" fontAlgn="t"/>
                      <a:r>
                        <a:rPr lang="en-IN" sz="1000">
                          <a:effectLst/>
                        </a:rPr>
                        <a:t>F 4</a:t>
                      </a:r>
                    </a:p>
                  </a:txBody>
                  <a:tcPr marL="50288" marR="50288" marT="50288" marB="50288">
                    <a:lnL>
                      <a:noFill/>
                    </a:lnL>
                    <a:lnR>
                      <a:noFill/>
                    </a:lnR>
                    <a:lnT>
                      <a:noFill/>
                    </a:lnT>
                    <a:lnB>
                      <a:noFill/>
                    </a:lnB>
                    <a:solidFill>
                      <a:srgbClr val="FFFFFF"/>
                    </a:solidFill>
                  </a:tcPr>
                </a:tc>
                <a:tc>
                  <a:txBody>
                    <a:bodyPr/>
                    <a:lstStyle/>
                    <a:p>
                      <a:pPr fontAlgn="t"/>
                      <a:r>
                        <a:rPr lang="en-IN" sz="1000">
                          <a:effectLst/>
                        </a:rPr>
                        <a:t>4</a:t>
                      </a:r>
                    </a:p>
                  </a:txBody>
                  <a:tcPr marL="50288" marR="50288" marT="50288" marB="50288">
                    <a:lnL>
                      <a:noFill/>
                    </a:lnL>
                    <a:lnR>
                      <a:noFill/>
                    </a:lnR>
                    <a:lnT>
                      <a:noFill/>
                    </a:lnT>
                    <a:lnB>
                      <a:noFill/>
                    </a:lnB>
                    <a:solidFill>
                      <a:srgbClr val="FFFFFF"/>
                    </a:solidFill>
                  </a:tcPr>
                </a:tc>
                <a:tc>
                  <a:txBody>
                    <a:bodyPr/>
                    <a:lstStyle/>
                    <a:p>
                      <a:pPr fontAlgn="t"/>
                      <a:r>
                        <a:rPr lang="en-IN" sz="1000" b="1">
                          <a:effectLst/>
                        </a:rPr>
                        <a:t>$525.60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2287195429"/>
                  </a:ext>
                </a:extLst>
              </a:tr>
              <a:tr h="682335">
                <a:tc>
                  <a:txBody>
                    <a:bodyPr/>
                    <a:lstStyle/>
                    <a:p>
                      <a:pPr algn="l" fontAlgn="t"/>
                      <a:r>
                        <a:rPr lang="en-IN" sz="1000">
                          <a:effectLst/>
                        </a:rPr>
                        <a:t>F 8</a:t>
                      </a:r>
                    </a:p>
                  </a:txBody>
                  <a:tcPr marL="50288" marR="50288" marT="50288" marB="50288">
                    <a:lnL>
                      <a:noFill/>
                    </a:lnL>
                    <a:lnR>
                      <a:noFill/>
                    </a:lnR>
                    <a:lnT>
                      <a:noFill/>
                    </a:lnT>
                    <a:lnB>
                      <a:noFill/>
                    </a:lnB>
                    <a:solidFill>
                      <a:srgbClr val="F4F5F6"/>
                    </a:solidFill>
                  </a:tcPr>
                </a:tc>
                <a:tc>
                  <a:txBody>
                    <a:bodyPr/>
                    <a:lstStyle/>
                    <a:p>
                      <a:pPr fontAlgn="t"/>
                      <a:r>
                        <a:rPr lang="en-IN" sz="1000">
                          <a:effectLst/>
                        </a:rPr>
                        <a:t>8</a:t>
                      </a:r>
                    </a:p>
                  </a:txBody>
                  <a:tcPr marL="50288" marR="50288" marT="50288" marB="50288">
                    <a:lnL>
                      <a:noFill/>
                    </a:lnL>
                    <a:lnR>
                      <a:noFill/>
                    </a:lnR>
                    <a:lnT>
                      <a:noFill/>
                    </a:lnT>
                    <a:lnB>
                      <a:noFill/>
                    </a:lnB>
                    <a:solidFill>
                      <a:srgbClr val="F4F5F6"/>
                    </a:solidFill>
                  </a:tcPr>
                </a:tc>
                <a:tc>
                  <a:txBody>
                    <a:bodyPr/>
                    <a:lstStyle/>
                    <a:p>
                      <a:pPr fontAlgn="t"/>
                      <a:r>
                        <a:rPr lang="en-IN" sz="1000" b="1">
                          <a:effectLst/>
                        </a:rPr>
                        <a:t>$1,051.20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3466141399"/>
                  </a:ext>
                </a:extLst>
              </a:tr>
              <a:tr h="682335">
                <a:tc>
                  <a:txBody>
                    <a:bodyPr/>
                    <a:lstStyle/>
                    <a:p>
                      <a:pPr algn="l" fontAlgn="t"/>
                      <a:r>
                        <a:rPr lang="en-IN" sz="1000">
                          <a:effectLst/>
                        </a:rPr>
                        <a:t>F 16</a:t>
                      </a:r>
                    </a:p>
                  </a:txBody>
                  <a:tcPr marL="50288" marR="50288" marT="50288" marB="50288">
                    <a:lnL>
                      <a:noFill/>
                    </a:lnL>
                    <a:lnR>
                      <a:noFill/>
                    </a:lnR>
                    <a:lnT>
                      <a:noFill/>
                    </a:lnT>
                    <a:lnB>
                      <a:noFill/>
                    </a:lnB>
                    <a:solidFill>
                      <a:srgbClr val="FFFFFF"/>
                    </a:solidFill>
                  </a:tcPr>
                </a:tc>
                <a:tc>
                  <a:txBody>
                    <a:bodyPr/>
                    <a:lstStyle/>
                    <a:p>
                      <a:pPr fontAlgn="t"/>
                      <a:r>
                        <a:rPr lang="en-IN" sz="1000">
                          <a:effectLst/>
                        </a:rPr>
                        <a:t>16</a:t>
                      </a:r>
                    </a:p>
                  </a:txBody>
                  <a:tcPr marL="50288" marR="50288" marT="50288" marB="50288">
                    <a:lnL>
                      <a:noFill/>
                    </a:lnL>
                    <a:lnR>
                      <a:noFill/>
                    </a:lnR>
                    <a:lnT>
                      <a:noFill/>
                    </a:lnT>
                    <a:lnB>
                      <a:noFill/>
                    </a:lnB>
                    <a:solidFill>
                      <a:srgbClr val="FFFFFF"/>
                    </a:solidFill>
                  </a:tcPr>
                </a:tc>
                <a:tc>
                  <a:txBody>
                    <a:bodyPr/>
                    <a:lstStyle/>
                    <a:p>
                      <a:pPr fontAlgn="t"/>
                      <a:r>
                        <a:rPr lang="en-IN" sz="1000" b="1">
                          <a:effectLst/>
                        </a:rPr>
                        <a:t>$2,102.40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646634865"/>
                  </a:ext>
                </a:extLst>
              </a:tr>
              <a:tr h="682335">
                <a:tc>
                  <a:txBody>
                    <a:bodyPr/>
                    <a:lstStyle/>
                    <a:p>
                      <a:pPr algn="l" fontAlgn="t"/>
                      <a:r>
                        <a:rPr lang="en-IN" sz="1000">
                          <a:effectLst/>
                        </a:rPr>
                        <a:t>F 32</a:t>
                      </a:r>
                    </a:p>
                  </a:txBody>
                  <a:tcPr marL="50288" marR="50288" marT="50288" marB="50288">
                    <a:lnL>
                      <a:noFill/>
                    </a:lnL>
                    <a:lnR>
                      <a:noFill/>
                    </a:lnR>
                    <a:lnT>
                      <a:noFill/>
                    </a:lnT>
                    <a:lnB>
                      <a:noFill/>
                    </a:lnB>
                    <a:solidFill>
                      <a:srgbClr val="F4F5F6"/>
                    </a:solidFill>
                  </a:tcPr>
                </a:tc>
                <a:tc>
                  <a:txBody>
                    <a:bodyPr/>
                    <a:lstStyle/>
                    <a:p>
                      <a:pPr fontAlgn="t"/>
                      <a:r>
                        <a:rPr lang="en-IN" sz="1000">
                          <a:effectLst/>
                        </a:rPr>
                        <a:t>32</a:t>
                      </a:r>
                    </a:p>
                  </a:txBody>
                  <a:tcPr marL="50288" marR="50288" marT="50288" marB="50288">
                    <a:lnL>
                      <a:noFill/>
                    </a:lnL>
                    <a:lnR>
                      <a:noFill/>
                    </a:lnR>
                    <a:lnT>
                      <a:noFill/>
                    </a:lnT>
                    <a:lnB>
                      <a:noFill/>
                    </a:lnB>
                    <a:solidFill>
                      <a:srgbClr val="F4F5F6"/>
                    </a:solidFill>
                  </a:tcPr>
                </a:tc>
                <a:tc>
                  <a:txBody>
                    <a:bodyPr/>
                    <a:lstStyle/>
                    <a:p>
                      <a:pPr fontAlgn="t"/>
                      <a:r>
                        <a:rPr lang="en-IN" sz="1000" b="1">
                          <a:effectLst/>
                        </a:rPr>
                        <a:t>$4,204.80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dirty="0">
                          <a:effectLst/>
                        </a:rPr>
                        <a:t>N/A</a:t>
                      </a:r>
                      <a:br>
                        <a:rPr lang="en-IN" sz="1000" dirty="0">
                          <a:effectLst/>
                        </a:rPr>
                      </a:br>
                      <a:endParaRPr lang="en-IN" sz="1000" dirty="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4152572281"/>
                  </a:ext>
                </a:extLst>
              </a:tr>
              <a:tr h="682335">
                <a:tc>
                  <a:txBody>
                    <a:bodyPr/>
                    <a:lstStyle/>
                    <a:p>
                      <a:pPr algn="l" fontAlgn="t"/>
                      <a:r>
                        <a:rPr lang="en-IN" sz="1000">
                          <a:effectLst/>
                        </a:rPr>
                        <a:t>F 64</a:t>
                      </a:r>
                    </a:p>
                  </a:txBody>
                  <a:tcPr marL="50288" marR="50288" marT="50288" marB="50288">
                    <a:lnL>
                      <a:noFill/>
                    </a:lnL>
                    <a:lnR>
                      <a:noFill/>
                    </a:lnR>
                    <a:lnT>
                      <a:noFill/>
                    </a:lnT>
                    <a:lnB>
                      <a:noFill/>
                    </a:lnB>
                    <a:solidFill>
                      <a:srgbClr val="FFFFFF"/>
                    </a:solidFill>
                  </a:tcPr>
                </a:tc>
                <a:tc>
                  <a:txBody>
                    <a:bodyPr/>
                    <a:lstStyle/>
                    <a:p>
                      <a:pPr fontAlgn="t"/>
                      <a:r>
                        <a:rPr lang="en-IN" sz="1000">
                          <a:effectLst/>
                        </a:rPr>
                        <a:t>64</a:t>
                      </a:r>
                    </a:p>
                  </a:txBody>
                  <a:tcPr marL="50288" marR="50288" marT="50288" marB="50288">
                    <a:lnL>
                      <a:noFill/>
                    </a:lnL>
                    <a:lnR>
                      <a:noFill/>
                    </a:lnR>
                    <a:lnT>
                      <a:noFill/>
                    </a:lnT>
                    <a:lnB>
                      <a:noFill/>
                    </a:lnB>
                    <a:solidFill>
                      <a:srgbClr val="FFFFFF"/>
                    </a:solidFill>
                  </a:tcPr>
                </a:tc>
                <a:tc>
                  <a:txBody>
                    <a:bodyPr/>
                    <a:lstStyle/>
                    <a:p>
                      <a:pPr fontAlgn="t"/>
                      <a:r>
                        <a:rPr lang="en-IN" sz="1000" b="1">
                          <a:effectLst/>
                        </a:rPr>
                        <a:t>$8,409.60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2746314265"/>
                  </a:ext>
                </a:extLst>
              </a:tr>
              <a:tr h="682335">
                <a:tc>
                  <a:txBody>
                    <a:bodyPr/>
                    <a:lstStyle/>
                    <a:p>
                      <a:pPr algn="l" fontAlgn="t"/>
                      <a:r>
                        <a:rPr lang="en-IN" sz="1000">
                          <a:effectLst/>
                        </a:rPr>
                        <a:t>F 128</a:t>
                      </a:r>
                    </a:p>
                  </a:txBody>
                  <a:tcPr marL="50288" marR="50288" marT="50288" marB="50288">
                    <a:lnL>
                      <a:noFill/>
                    </a:lnL>
                    <a:lnR>
                      <a:noFill/>
                    </a:lnR>
                    <a:lnT>
                      <a:noFill/>
                    </a:lnT>
                    <a:lnB>
                      <a:noFill/>
                    </a:lnB>
                    <a:solidFill>
                      <a:srgbClr val="F4F5F6"/>
                    </a:solidFill>
                  </a:tcPr>
                </a:tc>
                <a:tc>
                  <a:txBody>
                    <a:bodyPr/>
                    <a:lstStyle/>
                    <a:p>
                      <a:pPr fontAlgn="t"/>
                      <a:r>
                        <a:rPr lang="en-IN" sz="1000">
                          <a:effectLst/>
                        </a:rPr>
                        <a:t>128</a:t>
                      </a:r>
                    </a:p>
                  </a:txBody>
                  <a:tcPr marL="50288" marR="50288" marT="50288" marB="50288">
                    <a:lnL>
                      <a:noFill/>
                    </a:lnL>
                    <a:lnR>
                      <a:noFill/>
                    </a:lnR>
                    <a:lnT>
                      <a:noFill/>
                    </a:lnT>
                    <a:lnB>
                      <a:noFill/>
                    </a:lnB>
                    <a:solidFill>
                      <a:srgbClr val="F4F5F6"/>
                    </a:solidFill>
                  </a:tcPr>
                </a:tc>
                <a:tc>
                  <a:txBody>
                    <a:bodyPr/>
                    <a:lstStyle/>
                    <a:p>
                      <a:pPr fontAlgn="t"/>
                      <a:r>
                        <a:rPr lang="en-IN" sz="1000" b="1">
                          <a:effectLst/>
                        </a:rPr>
                        <a:t>$16,819.20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766339069"/>
                  </a:ext>
                </a:extLst>
              </a:tr>
              <a:tr h="682335">
                <a:tc>
                  <a:txBody>
                    <a:bodyPr/>
                    <a:lstStyle/>
                    <a:p>
                      <a:pPr algn="l" fontAlgn="t"/>
                      <a:r>
                        <a:rPr lang="en-IN" sz="1000">
                          <a:effectLst/>
                        </a:rPr>
                        <a:t>F 256</a:t>
                      </a:r>
                    </a:p>
                  </a:txBody>
                  <a:tcPr marL="50288" marR="50288" marT="50288" marB="50288">
                    <a:lnL>
                      <a:noFill/>
                    </a:lnL>
                    <a:lnR>
                      <a:noFill/>
                    </a:lnR>
                    <a:lnT>
                      <a:noFill/>
                    </a:lnT>
                    <a:lnB>
                      <a:noFill/>
                    </a:lnB>
                    <a:solidFill>
                      <a:srgbClr val="FFFFFF"/>
                    </a:solidFill>
                  </a:tcPr>
                </a:tc>
                <a:tc>
                  <a:txBody>
                    <a:bodyPr/>
                    <a:lstStyle/>
                    <a:p>
                      <a:pPr fontAlgn="t"/>
                      <a:r>
                        <a:rPr lang="en-IN" sz="1000">
                          <a:effectLst/>
                        </a:rPr>
                        <a:t>256</a:t>
                      </a:r>
                    </a:p>
                  </a:txBody>
                  <a:tcPr marL="50288" marR="50288" marT="50288" marB="50288">
                    <a:lnL>
                      <a:noFill/>
                    </a:lnL>
                    <a:lnR>
                      <a:noFill/>
                    </a:lnR>
                    <a:lnT>
                      <a:noFill/>
                    </a:lnT>
                    <a:lnB>
                      <a:noFill/>
                    </a:lnB>
                    <a:solidFill>
                      <a:srgbClr val="FFFFFF"/>
                    </a:solidFill>
                  </a:tcPr>
                </a:tc>
                <a:tc>
                  <a:txBody>
                    <a:bodyPr/>
                    <a:lstStyle/>
                    <a:p>
                      <a:pPr fontAlgn="t"/>
                      <a:r>
                        <a:rPr lang="en-IN" sz="1000" b="1">
                          <a:effectLst/>
                        </a:rPr>
                        <a:t>$33,638.40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1202582296"/>
                  </a:ext>
                </a:extLst>
              </a:tr>
              <a:tr h="682335">
                <a:tc>
                  <a:txBody>
                    <a:bodyPr/>
                    <a:lstStyle/>
                    <a:p>
                      <a:pPr algn="l" fontAlgn="t"/>
                      <a:r>
                        <a:rPr lang="en-IN" sz="1000">
                          <a:effectLst/>
                        </a:rPr>
                        <a:t>F 512</a:t>
                      </a:r>
                    </a:p>
                  </a:txBody>
                  <a:tcPr marL="50288" marR="50288" marT="50288" marB="50288">
                    <a:lnL>
                      <a:noFill/>
                    </a:lnL>
                    <a:lnR>
                      <a:noFill/>
                    </a:lnR>
                    <a:lnT>
                      <a:noFill/>
                    </a:lnT>
                    <a:lnB>
                      <a:noFill/>
                    </a:lnB>
                    <a:solidFill>
                      <a:srgbClr val="F4F5F6"/>
                    </a:solidFill>
                  </a:tcPr>
                </a:tc>
                <a:tc>
                  <a:txBody>
                    <a:bodyPr/>
                    <a:lstStyle/>
                    <a:p>
                      <a:pPr fontAlgn="t"/>
                      <a:r>
                        <a:rPr lang="en-IN" sz="1000">
                          <a:effectLst/>
                        </a:rPr>
                        <a:t>512</a:t>
                      </a:r>
                    </a:p>
                  </a:txBody>
                  <a:tcPr marL="50288" marR="50288" marT="50288" marB="50288">
                    <a:lnL>
                      <a:noFill/>
                    </a:lnL>
                    <a:lnR>
                      <a:noFill/>
                    </a:lnR>
                    <a:lnT>
                      <a:noFill/>
                    </a:lnT>
                    <a:lnB>
                      <a:noFill/>
                    </a:lnB>
                    <a:solidFill>
                      <a:srgbClr val="F4F5F6"/>
                    </a:solidFill>
                  </a:tcPr>
                </a:tc>
                <a:tc>
                  <a:txBody>
                    <a:bodyPr/>
                    <a:lstStyle/>
                    <a:p>
                      <a:pPr fontAlgn="t"/>
                      <a:r>
                        <a:rPr lang="en-IN" sz="1000" b="1">
                          <a:effectLst/>
                        </a:rPr>
                        <a:t>$67,276.80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3673598057"/>
                  </a:ext>
                </a:extLst>
              </a:tr>
              <a:tr h="682335">
                <a:tc>
                  <a:txBody>
                    <a:bodyPr/>
                    <a:lstStyle/>
                    <a:p>
                      <a:pPr algn="l" fontAlgn="t"/>
                      <a:r>
                        <a:rPr lang="en-IN" sz="1000">
                          <a:effectLst/>
                        </a:rPr>
                        <a:t>F 1024</a:t>
                      </a:r>
                    </a:p>
                  </a:txBody>
                  <a:tcPr marL="50288" marR="50288" marT="50288" marB="50288">
                    <a:lnL>
                      <a:noFill/>
                    </a:lnL>
                    <a:lnR>
                      <a:noFill/>
                    </a:lnR>
                    <a:lnT>
                      <a:noFill/>
                    </a:lnT>
                    <a:lnB>
                      <a:noFill/>
                    </a:lnB>
                    <a:solidFill>
                      <a:srgbClr val="FFFFFF"/>
                    </a:solidFill>
                  </a:tcPr>
                </a:tc>
                <a:tc>
                  <a:txBody>
                    <a:bodyPr/>
                    <a:lstStyle/>
                    <a:p>
                      <a:pPr fontAlgn="t"/>
                      <a:r>
                        <a:rPr lang="en-IN" sz="1000">
                          <a:effectLst/>
                        </a:rPr>
                        <a:t>1024</a:t>
                      </a:r>
                    </a:p>
                  </a:txBody>
                  <a:tcPr marL="50288" marR="50288" marT="50288" marB="50288">
                    <a:lnL>
                      <a:noFill/>
                    </a:lnL>
                    <a:lnR>
                      <a:noFill/>
                    </a:lnR>
                    <a:lnT>
                      <a:noFill/>
                    </a:lnT>
                    <a:lnB>
                      <a:noFill/>
                    </a:lnB>
                    <a:solidFill>
                      <a:srgbClr val="FFFFFF"/>
                    </a:solidFill>
                  </a:tcPr>
                </a:tc>
                <a:tc>
                  <a:txBody>
                    <a:bodyPr/>
                    <a:lstStyle/>
                    <a:p>
                      <a:pPr fontAlgn="t"/>
                      <a:r>
                        <a:rPr lang="en-IN" sz="1000" b="1">
                          <a:effectLst/>
                        </a:rPr>
                        <a:t>$134,553.60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567699645"/>
                  </a:ext>
                </a:extLst>
              </a:tr>
              <a:tr h="425813">
                <a:tc>
                  <a:txBody>
                    <a:bodyPr/>
                    <a:lstStyle/>
                    <a:p>
                      <a:pPr algn="l" fontAlgn="t"/>
                      <a:r>
                        <a:rPr lang="en-IN" sz="1000">
                          <a:effectLst/>
                        </a:rPr>
                        <a:t>F 2048</a:t>
                      </a:r>
                    </a:p>
                  </a:txBody>
                  <a:tcPr marL="50288" marR="50288" marT="50288" marB="50288">
                    <a:lnL>
                      <a:noFill/>
                    </a:lnL>
                    <a:lnR>
                      <a:noFill/>
                    </a:lnR>
                    <a:lnT>
                      <a:noFill/>
                    </a:lnT>
                    <a:lnB>
                      <a:noFill/>
                    </a:lnB>
                    <a:solidFill>
                      <a:srgbClr val="F4F5F6"/>
                    </a:solidFill>
                  </a:tcPr>
                </a:tc>
                <a:tc>
                  <a:txBody>
                    <a:bodyPr/>
                    <a:lstStyle/>
                    <a:p>
                      <a:pPr fontAlgn="t"/>
                      <a:r>
                        <a:rPr lang="en-IN" sz="1000">
                          <a:effectLst/>
                        </a:rPr>
                        <a:t>2048</a:t>
                      </a:r>
                    </a:p>
                  </a:txBody>
                  <a:tcPr marL="50288" marR="50288" marT="50288" marB="50288">
                    <a:lnL>
                      <a:noFill/>
                    </a:lnL>
                    <a:lnR>
                      <a:noFill/>
                    </a:lnR>
                    <a:lnT>
                      <a:noFill/>
                    </a:lnT>
                    <a:lnB>
                      <a:noFill/>
                    </a:lnB>
                    <a:solidFill>
                      <a:srgbClr val="F4F5F6"/>
                    </a:solidFill>
                  </a:tcPr>
                </a:tc>
                <a:tc>
                  <a:txBody>
                    <a:bodyPr/>
                    <a:lstStyle/>
                    <a:p>
                      <a:pPr fontAlgn="t"/>
                      <a:r>
                        <a:rPr lang="en-IN" sz="1000" b="1">
                          <a:effectLst/>
                        </a:rPr>
                        <a:t>$269,107.20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dirty="0">
                          <a:effectLst/>
                        </a:rPr>
                        <a:t>N/A</a:t>
                      </a: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2197677151"/>
                  </a:ext>
                </a:extLst>
              </a:tr>
            </a:tbl>
          </a:graphicData>
        </a:graphic>
      </p:graphicFrame>
    </p:spTree>
    <p:extLst>
      <p:ext uri="{BB962C8B-B14F-4D97-AF65-F5344CB8AC3E}">
        <p14:creationId xmlns:p14="http://schemas.microsoft.com/office/powerpoint/2010/main" val="1528585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97" y="266700"/>
            <a:ext cx="1340903" cy="1340903"/>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752600" y="545993"/>
            <a:ext cx="1576559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Fabric Pricing pay as you go</a:t>
            </a:r>
          </a:p>
        </p:txBody>
      </p:sp>
      <p:graphicFrame>
        <p:nvGraphicFramePr>
          <p:cNvPr id="2" name="Table 1">
            <a:extLst>
              <a:ext uri="{FF2B5EF4-FFF2-40B4-BE49-F238E27FC236}">
                <a16:creationId xmlns:a16="http://schemas.microsoft.com/office/drawing/2014/main" id="{BAE7C1E6-88D6-1C48-0945-7554088E6269}"/>
              </a:ext>
            </a:extLst>
          </p:cNvPr>
          <p:cNvGraphicFramePr>
            <a:graphicFrameLocks noGrp="1"/>
          </p:cNvGraphicFramePr>
          <p:nvPr/>
        </p:nvGraphicFramePr>
        <p:xfrm>
          <a:off x="2895600" y="2020834"/>
          <a:ext cx="12725400" cy="1674864"/>
        </p:xfrm>
        <a:graphic>
          <a:graphicData uri="http://schemas.openxmlformats.org/drawingml/2006/table">
            <a:tbl>
              <a:tblPr/>
              <a:tblGrid>
                <a:gridCol w="6362700">
                  <a:extLst>
                    <a:ext uri="{9D8B030D-6E8A-4147-A177-3AD203B41FA5}">
                      <a16:colId xmlns:a16="http://schemas.microsoft.com/office/drawing/2014/main" val="2860585458"/>
                    </a:ext>
                  </a:extLst>
                </a:gridCol>
                <a:gridCol w="6362700">
                  <a:extLst>
                    <a:ext uri="{9D8B030D-6E8A-4147-A177-3AD203B41FA5}">
                      <a16:colId xmlns:a16="http://schemas.microsoft.com/office/drawing/2014/main" val="3487256156"/>
                    </a:ext>
                  </a:extLst>
                </a:gridCol>
              </a:tblGrid>
              <a:tr h="418716">
                <a:tc>
                  <a:txBody>
                    <a:bodyPr/>
                    <a:lstStyle/>
                    <a:p>
                      <a:pPr algn="l" fontAlgn="t"/>
                      <a:r>
                        <a:rPr lang="en-IN" sz="1500" b="1">
                          <a:effectLst/>
                          <a:highlight>
                            <a:srgbClr val="EAEBEC"/>
                          </a:highlight>
                        </a:rPr>
                        <a:t>Storage</a:t>
                      </a:r>
                    </a:p>
                  </a:txBody>
                  <a:tcPr marL="77230" marR="77230" marT="77230" marB="77230">
                    <a:lnL>
                      <a:noFill/>
                    </a:lnL>
                    <a:lnR>
                      <a:noFill/>
                    </a:lnR>
                    <a:lnT>
                      <a:noFill/>
                    </a:lnT>
                    <a:lnB>
                      <a:noFill/>
                    </a:lnB>
                    <a:solidFill>
                      <a:srgbClr val="EAEBEC"/>
                    </a:solidFill>
                  </a:tcPr>
                </a:tc>
                <a:tc>
                  <a:txBody>
                    <a:bodyPr/>
                    <a:lstStyle/>
                    <a:p>
                      <a:pPr algn="l" fontAlgn="t"/>
                      <a:r>
                        <a:rPr lang="en-IN" sz="1500" b="1">
                          <a:effectLst/>
                          <a:highlight>
                            <a:srgbClr val="EAEBEC"/>
                          </a:highlight>
                        </a:rPr>
                        <a:t>Price</a:t>
                      </a:r>
                    </a:p>
                  </a:txBody>
                  <a:tcPr marL="77230" marR="77230" marT="77230" marB="77230">
                    <a:lnL>
                      <a:noFill/>
                    </a:lnL>
                    <a:lnR>
                      <a:noFill/>
                    </a:lnR>
                    <a:lnT>
                      <a:noFill/>
                    </a:lnT>
                    <a:lnB>
                      <a:noFill/>
                    </a:lnB>
                    <a:solidFill>
                      <a:srgbClr val="EAEBEC"/>
                    </a:solidFill>
                  </a:tcPr>
                </a:tc>
                <a:extLst>
                  <a:ext uri="{0D108BD9-81ED-4DB2-BD59-A6C34878D82A}">
                    <a16:rowId xmlns:a16="http://schemas.microsoft.com/office/drawing/2014/main" val="3844854324"/>
                  </a:ext>
                </a:extLst>
              </a:tr>
              <a:tr h="418716">
                <a:tc>
                  <a:txBody>
                    <a:bodyPr/>
                    <a:lstStyle/>
                    <a:p>
                      <a:pPr algn="l" fontAlgn="t"/>
                      <a:r>
                        <a:rPr lang="en-IN" sz="1500">
                          <a:effectLst/>
                        </a:rPr>
                        <a:t>OneLake storage/month</a:t>
                      </a:r>
                      <a:r>
                        <a:rPr lang="en-IN" sz="1500" baseline="30000">
                          <a:effectLst/>
                        </a:rPr>
                        <a:t>**</a:t>
                      </a:r>
                      <a:endParaRPr lang="en-IN" sz="1500">
                        <a:effectLst/>
                      </a:endParaRPr>
                    </a:p>
                  </a:txBody>
                  <a:tcPr marL="77230" marR="77230" marT="77230" marB="77230">
                    <a:lnL>
                      <a:noFill/>
                    </a:lnL>
                    <a:lnR>
                      <a:noFill/>
                    </a:lnR>
                    <a:lnT>
                      <a:noFill/>
                    </a:lnT>
                    <a:lnB>
                      <a:noFill/>
                    </a:lnB>
                    <a:solidFill>
                      <a:srgbClr val="F4F5F6"/>
                    </a:solidFill>
                  </a:tcPr>
                </a:tc>
                <a:tc>
                  <a:txBody>
                    <a:bodyPr/>
                    <a:lstStyle/>
                    <a:p>
                      <a:pPr fontAlgn="t"/>
                      <a:r>
                        <a:rPr lang="en-IN" sz="1500" b="1">
                          <a:effectLst/>
                        </a:rPr>
                        <a:t>$0.023</a:t>
                      </a:r>
                      <a:r>
                        <a:rPr lang="en-IN" sz="1500">
                          <a:effectLst/>
                        </a:rPr>
                        <a:t> per GB</a:t>
                      </a:r>
                    </a:p>
                  </a:txBody>
                  <a:tcPr marL="77230" marR="77230" marT="77230" marB="77230">
                    <a:lnL>
                      <a:noFill/>
                    </a:lnL>
                    <a:lnR>
                      <a:noFill/>
                    </a:lnR>
                    <a:lnT>
                      <a:noFill/>
                    </a:lnT>
                    <a:lnB>
                      <a:noFill/>
                    </a:lnB>
                    <a:solidFill>
                      <a:srgbClr val="F4F5F6"/>
                    </a:solidFill>
                  </a:tcPr>
                </a:tc>
                <a:extLst>
                  <a:ext uri="{0D108BD9-81ED-4DB2-BD59-A6C34878D82A}">
                    <a16:rowId xmlns:a16="http://schemas.microsoft.com/office/drawing/2014/main" val="882822245"/>
                  </a:ext>
                </a:extLst>
              </a:tr>
              <a:tr h="418716">
                <a:tc>
                  <a:txBody>
                    <a:bodyPr/>
                    <a:lstStyle/>
                    <a:p>
                      <a:pPr algn="l" fontAlgn="t"/>
                      <a:r>
                        <a:rPr lang="en-IN" sz="1500">
                          <a:effectLst/>
                        </a:rPr>
                        <a:t>OneLake BCDR storage/month</a:t>
                      </a:r>
                    </a:p>
                  </a:txBody>
                  <a:tcPr marL="77230" marR="77230" marT="77230" marB="77230">
                    <a:lnL>
                      <a:noFill/>
                    </a:lnL>
                    <a:lnR>
                      <a:noFill/>
                    </a:lnR>
                    <a:lnT>
                      <a:noFill/>
                    </a:lnT>
                    <a:lnB>
                      <a:noFill/>
                    </a:lnB>
                    <a:solidFill>
                      <a:srgbClr val="FFFFFF"/>
                    </a:solidFill>
                  </a:tcPr>
                </a:tc>
                <a:tc>
                  <a:txBody>
                    <a:bodyPr/>
                    <a:lstStyle/>
                    <a:p>
                      <a:pPr fontAlgn="t"/>
                      <a:r>
                        <a:rPr lang="en-IN" sz="1500" b="1">
                          <a:effectLst/>
                        </a:rPr>
                        <a:t>$0.0414</a:t>
                      </a:r>
                      <a:r>
                        <a:rPr lang="en-IN" sz="1500">
                          <a:effectLst/>
                        </a:rPr>
                        <a:t> per GB</a:t>
                      </a:r>
                    </a:p>
                  </a:txBody>
                  <a:tcPr marL="77230" marR="77230" marT="77230" marB="77230">
                    <a:lnL>
                      <a:noFill/>
                    </a:lnL>
                    <a:lnR>
                      <a:noFill/>
                    </a:lnR>
                    <a:lnT>
                      <a:noFill/>
                    </a:lnT>
                    <a:lnB>
                      <a:noFill/>
                    </a:lnB>
                    <a:solidFill>
                      <a:srgbClr val="FFFFFF"/>
                    </a:solidFill>
                  </a:tcPr>
                </a:tc>
                <a:extLst>
                  <a:ext uri="{0D108BD9-81ED-4DB2-BD59-A6C34878D82A}">
                    <a16:rowId xmlns:a16="http://schemas.microsoft.com/office/drawing/2014/main" val="2418282455"/>
                  </a:ext>
                </a:extLst>
              </a:tr>
              <a:tr h="418716">
                <a:tc>
                  <a:txBody>
                    <a:bodyPr/>
                    <a:lstStyle/>
                    <a:p>
                      <a:pPr algn="l" fontAlgn="t"/>
                      <a:r>
                        <a:rPr lang="en-IN" sz="1500">
                          <a:effectLst/>
                        </a:rPr>
                        <a:t>OneLake cache/month</a:t>
                      </a:r>
                      <a:r>
                        <a:rPr lang="en-IN" sz="1500" baseline="30000">
                          <a:effectLst/>
                        </a:rPr>
                        <a:t>*</a:t>
                      </a:r>
                      <a:endParaRPr lang="en-IN" sz="1500">
                        <a:effectLst/>
                      </a:endParaRPr>
                    </a:p>
                  </a:txBody>
                  <a:tcPr marL="77230" marR="77230" marT="77230" marB="77230">
                    <a:lnL>
                      <a:noFill/>
                    </a:lnL>
                    <a:lnR>
                      <a:noFill/>
                    </a:lnR>
                    <a:lnT>
                      <a:noFill/>
                    </a:lnT>
                    <a:lnB>
                      <a:noFill/>
                    </a:lnB>
                    <a:solidFill>
                      <a:srgbClr val="F4F5F6"/>
                    </a:solidFill>
                  </a:tcPr>
                </a:tc>
                <a:tc>
                  <a:txBody>
                    <a:bodyPr/>
                    <a:lstStyle/>
                    <a:p>
                      <a:pPr fontAlgn="t"/>
                      <a:r>
                        <a:rPr lang="en-IN" sz="1500" b="1" dirty="0">
                          <a:effectLst/>
                        </a:rPr>
                        <a:t>$0.246</a:t>
                      </a:r>
                      <a:r>
                        <a:rPr lang="en-IN" sz="1500" dirty="0">
                          <a:effectLst/>
                        </a:rPr>
                        <a:t> per GB</a:t>
                      </a:r>
                    </a:p>
                  </a:txBody>
                  <a:tcPr marL="77230" marR="77230" marT="77230" marB="77230">
                    <a:lnL>
                      <a:noFill/>
                    </a:lnL>
                    <a:lnR>
                      <a:noFill/>
                    </a:lnR>
                    <a:lnT>
                      <a:noFill/>
                    </a:lnT>
                    <a:lnB>
                      <a:noFill/>
                    </a:lnB>
                    <a:solidFill>
                      <a:srgbClr val="F4F5F6"/>
                    </a:solidFill>
                  </a:tcPr>
                </a:tc>
                <a:extLst>
                  <a:ext uri="{0D108BD9-81ED-4DB2-BD59-A6C34878D82A}">
                    <a16:rowId xmlns:a16="http://schemas.microsoft.com/office/drawing/2014/main" val="3403355586"/>
                  </a:ext>
                </a:extLst>
              </a:tr>
            </a:tbl>
          </a:graphicData>
        </a:graphic>
      </p:graphicFrame>
      <p:sp>
        <p:nvSpPr>
          <p:cNvPr id="5" name="TextBox 4">
            <a:extLst>
              <a:ext uri="{FF2B5EF4-FFF2-40B4-BE49-F238E27FC236}">
                <a16:creationId xmlns:a16="http://schemas.microsoft.com/office/drawing/2014/main" id="{C51AE7A6-BE91-0D44-EEF3-80200DEB963E}"/>
              </a:ext>
            </a:extLst>
          </p:cNvPr>
          <p:cNvSpPr txBox="1"/>
          <p:nvPr/>
        </p:nvSpPr>
        <p:spPr>
          <a:xfrm>
            <a:off x="2667000" y="4060324"/>
            <a:ext cx="14325600" cy="3970318"/>
          </a:xfrm>
          <a:prstGeom prst="rect">
            <a:avLst/>
          </a:prstGeom>
          <a:noFill/>
        </p:spPr>
        <p:txBody>
          <a:bodyPr wrap="square" rtlCol="0">
            <a:spAutoFit/>
          </a:bodyPr>
          <a:lstStyle/>
          <a:p>
            <a:pPr marL="457200" indent="-457200" algn="l">
              <a:buFont typeface="Arial" panose="020B0604020202020204" pitchFamily="34" charset="0"/>
              <a:buChar char="•"/>
            </a:pPr>
            <a:r>
              <a:rPr lang="en-US" sz="2800" b="0" i="0" dirty="0" err="1">
                <a:solidFill>
                  <a:srgbClr val="4C4C51"/>
                </a:solidFill>
                <a:effectLst/>
                <a:latin typeface="Segoe UI" panose="020B0502040204020203" pitchFamily="34" charset="0"/>
              </a:rPr>
              <a:t>OneLake</a:t>
            </a:r>
            <a:r>
              <a:rPr lang="en-US" sz="2800" b="0" i="0" dirty="0">
                <a:solidFill>
                  <a:srgbClr val="4C4C51"/>
                </a:solidFill>
                <a:effectLst/>
                <a:latin typeface="Segoe UI" panose="020B0502040204020203" pitchFamily="34" charset="0"/>
              </a:rPr>
              <a:t> cache is billed for KQL cache storage and Data Activator data retained.</a:t>
            </a:r>
          </a:p>
          <a:p>
            <a:pPr marL="457200" indent="-457200" algn="l">
              <a:buFont typeface="Arial" panose="020B0604020202020204" pitchFamily="34" charset="0"/>
              <a:buChar char="•"/>
            </a:pPr>
            <a:r>
              <a:rPr lang="en-US" sz="2800" b="0" i="0" dirty="0">
                <a:solidFill>
                  <a:srgbClr val="4C4C51"/>
                </a:solidFill>
                <a:effectLst/>
                <a:latin typeface="Segoe UI" panose="020B0502040204020203" pitchFamily="34" charset="0"/>
              </a:rPr>
              <a:t>When a workspace associated with Fabric capacities is deleted, customers will be charged for </a:t>
            </a:r>
            <a:r>
              <a:rPr lang="en-US" sz="2800" b="0" i="0" dirty="0" err="1">
                <a:solidFill>
                  <a:srgbClr val="4C4C51"/>
                </a:solidFill>
                <a:effectLst/>
                <a:latin typeface="Segoe UI" panose="020B0502040204020203" pitchFamily="34" charset="0"/>
              </a:rPr>
              <a:t>OneLake</a:t>
            </a:r>
            <a:r>
              <a:rPr lang="en-US" sz="2800" b="0" i="0" dirty="0">
                <a:solidFill>
                  <a:srgbClr val="4C4C51"/>
                </a:solidFill>
                <a:effectLst/>
                <a:latin typeface="Segoe UI" panose="020B0502040204020203" pitchFamily="34" charset="0"/>
              </a:rPr>
              <a:t> storage of the deleted workspace during its retention period. The retention period for all collaborative workspaces, including those associated with Fabric capacities, will be configurable from 7 to 90 days.</a:t>
            </a:r>
          </a:p>
          <a:p>
            <a:pPr marL="457200" indent="-457200" algn="l">
              <a:buFont typeface="Arial" panose="020B0604020202020204" pitchFamily="34" charset="0"/>
              <a:buChar char="•"/>
            </a:pPr>
            <a:r>
              <a:rPr lang="en-US" sz="2800" b="0" i="0" dirty="0">
                <a:solidFill>
                  <a:srgbClr val="4C4C51"/>
                </a:solidFill>
                <a:effectLst/>
                <a:latin typeface="Segoe UI" panose="020B0502040204020203" pitchFamily="34" charset="0"/>
              </a:rPr>
              <a:t>Power BI native storage (separate from </a:t>
            </a:r>
            <a:r>
              <a:rPr lang="en-US" sz="2800" b="0" i="0" dirty="0" err="1">
                <a:solidFill>
                  <a:srgbClr val="4C4C51"/>
                </a:solidFill>
                <a:effectLst/>
                <a:latin typeface="Segoe UI" panose="020B0502040204020203" pitchFamily="34" charset="0"/>
              </a:rPr>
              <a:t>OneLake</a:t>
            </a:r>
            <a:r>
              <a:rPr lang="en-US" sz="2800" b="0" i="0" dirty="0">
                <a:solidFill>
                  <a:srgbClr val="4C4C51"/>
                </a:solidFill>
                <a:effectLst/>
                <a:latin typeface="Segoe UI" panose="020B0502040204020203" pitchFamily="34" charset="0"/>
              </a:rPr>
              <a:t> storage) continues to be free up to the maximum storage correlated with your Power BI plan and data stored in </a:t>
            </a:r>
            <a:r>
              <a:rPr lang="en-US" sz="2800" b="0" i="0" dirty="0" err="1">
                <a:solidFill>
                  <a:srgbClr val="4C4C51"/>
                </a:solidFill>
                <a:effectLst/>
                <a:latin typeface="Segoe UI" panose="020B0502040204020203" pitchFamily="34" charset="0"/>
              </a:rPr>
              <a:t>OneLake</a:t>
            </a:r>
            <a:r>
              <a:rPr lang="en-US" sz="2800" b="0" i="0" dirty="0">
                <a:solidFill>
                  <a:srgbClr val="4C4C51"/>
                </a:solidFill>
                <a:effectLst/>
                <a:latin typeface="Segoe UI" panose="020B0502040204020203" pitchFamily="34" charset="0"/>
              </a:rPr>
              <a:t> for Power BI import semantic models is included in the price of your Power BI licensing.</a:t>
            </a:r>
          </a:p>
          <a:p>
            <a:endParaRPr lang="en-IN" sz="2800" dirty="0"/>
          </a:p>
        </p:txBody>
      </p:sp>
      <p:sp>
        <p:nvSpPr>
          <p:cNvPr id="7" name="TextBox 6">
            <a:extLst>
              <a:ext uri="{FF2B5EF4-FFF2-40B4-BE49-F238E27FC236}">
                <a16:creationId xmlns:a16="http://schemas.microsoft.com/office/drawing/2014/main" id="{10A87DC5-D67A-5D6A-F12F-0716103730C7}"/>
              </a:ext>
            </a:extLst>
          </p:cNvPr>
          <p:cNvSpPr txBox="1"/>
          <p:nvPr/>
        </p:nvSpPr>
        <p:spPr>
          <a:xfrm>
            <a:off x="4353232" y="8692011"/>
            <a:ext cx="12867967" cy="923330"/>
          </a:xfrm>
          <a:prstGeom prst="rect">
            <a:avLst/>
          </a:prstGeom>
          <a:noFill/>
        </p:spPr>
        <p:txBody>
          <a:bodyPr wrap="square" rtlCol="0">
            <a:spAutoFit/>
          </a:bodyPr>
          <a:lstStyle/>
          <a:p>
            <a:r>
              <a:rPr lang="en-US" b="0" i="0" dirty="0">
                <a:solidFill>
                  <a:srgbClr val="2E2E33"/>
                </a:solidFill>
                <a:effectLst/>
                <a:latin typeface="Segoe UI" panose="020B0502040204020203" pitchFamily="34" charset="0"/>
              </a:rPr>
              <a:t>Power BI native storage is separate from </a:t>
            </a:r>
            <a:r>
              <a:rPr lang="en-US" b="0" i="0" dirty="0" err="1">
                <a:solidFill>
                  <a:srgbClr val="2E2E33"/>
                </a:solidFill>
                <a:effectLst/>
                <a:latin typeface="Segoe UI" panose="020B0502040204020203" pitchFamily="34" charset="0"/>
              </a:rPr>
              <a:t>OneLake</a:t>
            </a:r>
            <a:r>
              <a:rPr lang="en-US" b="0" i="0" dirty="0">
                <a:solidFill>
                  <a:srgbClr val="2E2E33"/>
                </a:solidFill>
                <a:effectLst/>
                <a:latin typeface="Segoe UI" panose="020B0502040204020203" pitchFamily="34" charset="0"/>
              </a:rPr>
              <a:t> storage and continues to be free up to the maximum storage correlated with your Power BI plan—10 GB per user for Power BI Pro plans and 100 TB for Power BI Premium per user. Data stored in </a:t>
            </a:r>
            <a:r>
              <a:rPr lang="en-US" b="0" i="0" dirty="0" err="1">
                <a:solidFill>
                  <a:srgbClr val="2E2E33"/>
                </a:solidFill>
                <a:effectLst/>
                <a:latin typeface="Segoe UI" panose="020B0502040204020203" pitchFamily="34" charset="0"/>
              </a:rPr>
              <a:t>OneLake</a:t>
            </a:r>
            <a:r>
              <a:rPr lang="en-US" b="0" i="0" dirty="0">
                <a:solidFill>
                  <a:srgbClr val="2E2E33"/>
                </a:solidFill>
                <a:effectLst/>
                <a:latin typeface="Segoe UI" panose="020B0502040204020203" pitchFamily="34" charset="0"/>
              </a:rPr>
              <a:t> for Power BI import semantic models is included in the price of your Power BI licensing.</a:t>
            </a:r>
            <a:endParaRPr lang="en-IN" dirty="0"/>
          </a:p>
        </p:txBody>
      </p:sp>
    </p:spTree>
    <p:extLst>
      <p:ext uri="{BB962C8B-B14F-4D97-AF65-F5344CB8AC3E}">
        <p14:creationId xmlns:p14="http://schemas.microsoft.com/office/powerpoint/2010/main" val="4239611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97" y="266700"/>
            <a:ext cx="1340903" cy="1340903"/>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9372545"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Free Mirroring Storage</a:t>
            </a:r>
          </a:p>
        </p:txBody>
      </p:sp>
      <p:graphicFrame>
        <p:nvGraphicFramePr>
          <p:cNvPr id="2" name="Table 1">
            <a:extLst>
              <a:ext uri="{FF2B5EF4-FFF2-40B4-BE49-F238E27FC236}">
                <a16:creationId xmlns:a16="http://schemas.microsoft.com/office/drawing/2014/main" id="{40BEC856-5CA6-CB33-4CCF-684FDEA135C7}"/>
              </a:ext>
            </a:extLst>
          </p:cNvPr>
          <p:cNvGraphicFramePr>
            <a:graphicFrameLocks noGrp="1"/>
          </p:cNvGraphicFramePr>
          <p:nvPr/>
        </p:nvGraphicFramePr>
        <p:xfrm>
          <a:off x="3848309" y="2083259"/>
          <a:ext cx="13669890" cy="7461384"/>
        </p:xfrm>
        <a:graphic>
          <a:graphicData uri="http://schemas.openxmlformats.org/drawingml/2006/table">
            <a:tbl>
              <a:tblPr/>
              <a:tblGrid>
                <a:gridCol w="6834945">
                  <a:extLst>
                    <a:ext uri="{9D8B030D-6E8A-4147-A177-3AD203B41FA5}">
                      <a16:colId xmlns:a16="http://schemas.microsoft.com/office/drawing/2014/main" val="55657595"/>
                    </a:ext>
                  </a:extLst>
                </a:gridCol>
                <a:gridCol w="6834945">
                  <a:extLst>
                    <a:ext uri="{9D8B030D-6E8A-4147-A177-3AD203B41FA5}">
                      <a16:colId xmlns:a16="http://schemas.microsoft.com/office/drawing/2014/main" val="773638425"/>
                    </a:ext>
                  </a:extLst>
                </a:gridCol>
              </a:tblGrid>
              <a:tr h="621782">
                <a:tc>
                  <a:txBody>
                    <a:bodyPr/>
                    <a:lstStyle/>
                    <a:p>
                      <a:pPr algn="l" fontAlgn="t"/>
                      <a:r>
                        <a:rPr lang="en-IN" sz="1500" b="1">
                          <a:effectLst/>
                          <a:highlight>
                            <a:srgbClr val="EAEBEC"/>
                          </a:highlight>
                        </a:rPr>
                        <a:t>Capacity SKU</a:t>
                      </a:r>
                    </a:p>
                  </a:txBody>
                  <a:tcPr marL="75433" marR="75433" marT="75433" marB="75433">
                    <a:lnL>
                      <a:noFill/>
                    </a:lnL>
                    <a:lnR>
                      <a:noFill/>
                    </a:lnR>
                    <a:lnT>
                      <a:noFill/>
                    </a:lnT>
                    <a:lnB>
                      <a:noFill/>
                    </a:lnB>
                    <a:solidFill>
                      <a:srgbClr val="EAEBEC"/>
                    </a:solidFill>
                  </a:tcPr>
                </a:tc>
                <a:tc>
                  <a:txBody>
                    <a:bodyPr/>
                    <a:lstStyle/>
                    <a:p>
                      <a:pPr algn="l" fontAlgn="t"/>
                      <a:r>
                        <a:rPr lang="en-US" sz="1500" b="1">
                          <a:effectLst/>
                          <a:highlight>
                            <a:srgbClr val="EAEBEC"/>
                          </a:highlight>
                        </a:rPr>
                        <a:t>Free Mirroring storage for replicas (up to X TB)</a:t>
                      </a:r>
                    </a:p>
                  </a:txBody>
                  <a:tcPr marL="75433" marR="75433" marT="75433" marB="75433">
                    <a:lnL>
                      <a:noFill/>
                    </a:lnL>
                    <a:lnR>
                      <a:noFill/>
                    </a:lnR>
                    <a:lnT>
                      <a:noFill/>
                    </a:lnT>
                    <a:lnB>
                      <a:noFill/>
                    </a:lnB>
                    <a:solidFill>
                      <a:srgbClr val="EAEBEC"/>
                    </a:solidFill>
                  </a:tcPr>
                </a:tc>
                <a:extLst>
                  <a:ext uri="{0D108BD9-81ED-4DB2-BD59-A6C34878D82A}">
                    <a16:rowId xmlns:a16="http://schemas.microsoft.com/office/drawing/2014/main" val="543266196"/>
                  </a:ext>
                </a:extLst>
              </a:tr>
              <a:tr h="621782">
                <a:tc>
                  <a:txBody>
                    <a:bodyPr/>
                    <a:lstStyle/>
                    <a:p>
                      <a:pPr algn="l" fontAlgn="t"/>
                      <a:r>
                        <a:rPr lang="en-IN" sz="1500">
                          <a:effectLst/>
                        </a:rPr>
                        <a:t>F 2</a:t>
                      </a:r>
                    </a:p>
                  </a:txBody>
                  <a:tcPr marL="75433" marR="75433" marT="75433" marB="75433">
                    <a:lnL>
                      <a:noFill/>
                    </a:lnL>
                    <a:lnR>
                      <a:noFill/>
                    </a:lnR>
                    <a:lnT>
                      <a:noFill/>
                    </a:lnT>
                    <a:lnB>
                      <a:noFill/>
                    </a:lnB>
                    <a:solidFill>
                      <a:srgbClr val="F4F5F6"/>
                    </a:solidFill>
                  </a:tcPr>
                </a:tc>
                <a:tc>
                  <a:txBody>
                    <a:bodyPr/>
                    <a:lstStyle/>
                    <a:p>
                      <a:pPr fontAlgn="t"/>
                      <a:r>
                        <a:rPr lang="en-IN" sz="1500">
                          <a:effectLst/>
                        </a:rPr>
                        <a:t>2</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1110096778"/>
                  </a:ext>
                </a:extLst>
              </a:tr>
              <a:tr h="621782">
                <a:tc>
                  <a:txBody>
                    <a:bodyPr/>
                    <a:lstStyle/>
                    <a:p>
                      <a:pPr algn="l" fontAlgn="t"/>
                      <a:r>
                        <a:rPr lang="en-IN" sz="1500">
                          <a:effectLst/>
                        </a:rPr>
                        <a:t>F 4</a:t>
                      </a:r>
                    </a:p>
                  </a:txBody>
                  <a:tcPr marL="75433" marR="75433" marT="75433" marB="75433">
                    <a:lnL>
                      <a:noFill/>
                    </a:lnL>
                    <a:lnR>
                      <a:noFill/>
                    </a:lnR>
                    <a:lnT>
                      <a:noFill/>
                    </a:lnT>
                    <a:lnB>
                      <a:noFill/>
                    </a:lnB>
                    <a:solidFill>
                      <a:srgbClr val="FFFFFF"/>
                    </a:solidFill>
                  </a:tcPr>
                </a:tc>
                <a:tc>
                  <a:txBody>
                    <a:bodyPr/>
                    <a:lstStyle/>
                    <a:p>
                      <a:pPr fontAlgn="t"/>
                      <a:r>
                        <a:rPr lang="en-IN" sz="1500">
                          <a:effectLst/>
                        </a:rPr>
                        <a:t>4</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1780565594"/>
                  </a:ext>
                </a:extLst>
              </a:tr>
              <a:tr h="621782">
                <a:tc>
                  <a:txBody>
                    <a:bodyPr/>
                    <a:lstStyle/>
                    <a:p>
                      <a:pPr algn="l" fontAlgn="t"/>
                      <a:r>
                        <a:rPr lang="en-IN" sz="1500">
                          <a:effectLst/>
                        </a:rPr>
                        <a:t>F 8</a:t>
                      </a:r>
                    </a:p>
                  </a:txBody>
                  <a:tcPr marL="75433" marR="75433" marT="75433" marB="75433">
                    <a:lnL>
                      <a:noFill/>
                    </a:lnL>
                    <a:lnR>
                      <a:noFill/>
                    </a:lnR>
                    <a:lnT>
                      <a:noFill/>
                    </a:lnT>
                    <a:lnB>
                      <a:noFill/>
                    </a:lnB>
                    <a:solidFill>
                      <a:srgbClr val="F4F5F6"/>
                    </a:solidFill>
                  </a:tcPr>
                </a:tc>
                <a:tc>
                  <a:txBody>
                    <a:bodyPr/>
                    <a:lstStyle/>
                    <a:p>
                      <a:pPr fontAlgn="t"/>
                      <a:r>
                        <a:rPr lang="en-IN" sz="1500">
                          <a:effectLst/>
                        </a:rPr>
                        <a:t>8</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2475559835"/>
                  </a:ext>
                </a:extLst>
              </a:tr>
              <a:tr h="621782">
                <a:tc>
                  <a:txBody>
                    <a:bodyPr/>
                    <a:lstStyle/>
                    <a:p>
                      <a:pPr algn="l" fontAlgn="t"/>
                      <a:r>
                        <a:rPr lang="en-IN" sz="1500">
                          <a:effectLst/>
                        </a:rPr>
                        <a:t>F 16</a:t>
                      </a:r>
                    </a:p>
                  </a:txBody>
                  <a:tcPr marL="75433" marR="75433" marT="75433" marB="75433">
                    <a:lnL>
                      <a:noFill/>
                    </a:lnL>
                    <a:lnR>
                      <a:noFill/>
                    </a:lnR>
                    <a:lnT>
                      <a:noFill/>
                    </a:lnT>
                    <a:lnB>
                      <a:noFill/>
                    </a:lnB>
                    <a:solidFill>
                      <a:srgbClr val="FFFFFF"/>
                    </a:solidFill>
                  </a:tcPr>
                </a:tc>
                <a:tc>
                  <a:txBody>
                    <a:bodyPr/>
                    <a:lstStyle/>
                    <a:p>
                      <a:pPr fontAlgn="t"/>
                      <a:r>
                        <a:rPr lang="en-IN" sz="1500">
                          <a:effectLst/>
                        </a:rPr>
                        <a:t>16</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28998153"/>
                  </a:ext>
                </a:extLst>
              </a:tr>
              <a:tr h="621782">
                <a:tc>
                  <a:txBody>
                    <a:bodyPr/>
                    <a:lstStyle/>
                    <a:p>
                      <a:pPr algn="l" fontAlgn="t"/>
                      <a:r>
                        <a:rPr lang="en-IN" sz="1500">
                          <a:effectLst/>
                        </a:rPr>
                        <a:t>F 32</a:t>
                      </a:r>
                    </a:p>
                  </a:txBody>
                  <a:tcPr marL="75433" marR="75433" marT="75433" marB="75433">
                    <a:lnL>
                      <a:noFill/>
                    </a:lnL>
                    <a:lnR>
                      <a:noFill/>
                    </a:lnR>
                    <a:lnT>
                      <a:noFill/>
                    </a:lnT>
                    <a:lnB>
                      <a:noFill/>
                    </a:lnB>
                    <a:solidFill>
                      <a:srgbClr val="F4F5F6"/>
                    </a:solidFill>
                  </a:tcPr>
                </a:tc>
                <a:tc>
                  <a:txBody>
                    <a:bodyPr/>
                    <a:lstStyle/>
                    <a:p>
                      <a:pPr fontAlgn="t"/>
                      <a:r>
                        <a:rPr lang="en-IN" sz="1500">
                          <a:effectLst/>
                        </a:rPr>
                        <a:t>32</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660628667"/>
                  </a:ext>
                </a:extLst>
              </a:tr>
              <a:tr h="621782">
                <a:tc>
                  <a:txBody>
                    <a:bodyPr/>
                    <a:lstStyle/>
                    <a:p>
                      <a:pPr algn="l" fontAlgn="t"/>
                      <a:r>
                        <a:rPr lang="en-IN" sz="1500">
                          <a:effectLst/>
                        </a:rPr>
                        <a:t>F 64 / P1</a:t>
                      </a:r>
                    </a:p>
                  </a:txBody>
                  <a:tcPr marL="75433" marR="75433" marT="75433" marB="75433">
                    <a:lnL>
                      <a:noFill/>
                    </a:lnL>
                    <a:lnR>
                      <a:noFill/>
                    </a:lnR>
                    <a:lnT>
                      <a:noFill/>
                    </a:lnT>
                    <a:lnB>
                      <a:noFill/>
                    </a:lnB>
                    <a:solidFill>
                      <a:srgbClr val="FFFFFF"/>
                    </a:solidFill>
                  </a:tcPr>
                </a:tc>
                <a:tc>
                  <a:txBody>
                    <a:bodyPr/>
                    <a:lstStyle/>
                    <a:p>
                      <a:pPr fontAlgn="t"/>
                      <a:r>
                        <a:rPr lang="en-IN" sz="1500">
                          <a:effectLst/>
                        </a:rPr>
                        <a:t>64</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822171807"/>
                  </a:ext>
                </a:extLst>
              </a:tr>
              <a:tr h="621782">
                <a:tc>
                  <a:txBody>
                    <a:bodyPr/>
                    <a:lstStyle/>
                    <a:p>
                      <a:pPr algn="l" fontAlgn="t"/>
                      <a:r>
                        <a:rPr lang="en-IN" sz="1500">
                          <a:effectLst/>
                        </a:rPr>
                        <a:t>F 128 / P2</a:t>
                      </a:r>
                    </a:p>
                  </a:txBody>
                  <a:tcPr marL="75433" marR="75433" marT="75433" marB="75433">
                    <a:lnL>
                      <a:noFill/>
                    </a:lnL>
                    <a:lnR>
                      <a:noFill/>
                    </a:lnR>
                    <a:lnT>
                      <a:noFill/>
                    </a:lnT>
                    <a:lnB>
                      <a:noFill/>
                    </a:lnB>
                    <a:solidFill>
                      <a:srgbClr val="F4F5F6"/>
                    </a:solidFill>
                  </a:tcPr>
                </a:tc>
                <a:tc>
                  <a:txBody>
                    <a:bodyPr/>
                    <a:lstStyle/>
                    <a:p>
                      <a:pPr fontAlgn="t"/>
                      <a:r>
                        <a:rPr lang="en-IN" sz="1500" dirty="0">
                          <a:effectLst/>
                        </a:rPr>
                        <a:t>128</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3528219313"/>
                  </a:ext>
                </a:extLst>
              </a:tr>
              <a:tr h="621782">
                <a:tc>
                  <a:txBody>
                    <a:bodyPr/>
                    <a:lstStyle/>
                    <a:p>
                      <a:pPr algn="l" fontAlgn="t"/>
                      <a:r>
                        <a:rPr lang="en-IN" sz="1500">
                          <a:effectLst/>
                        </a:rPr>
                        <a:t>F 256 / P3</a:t>
                      </a:r>
                    </a:p>
                  </a:txBody>
                  <a:tcPr marL="75433" marR="75433" marT="75433" marB="75433">
                    <a:lnL>
                      <a:noFill/>
                    </a:lnL>
                    <a:lnR>
                      <a:noFill/>
                    </a:lnR>
                    <a:lnT>
                      <a:noFill/>
                    </a:lnT>
                    <a:lnB>
                      <a:noFill/>
                    </a:lnB>
                    <a:solidFill>
                      <a:srgbClr val="FFFFFF"/>
                    </a:solidFill>
                  </a:tcPr>
                </a:tc>
                <a:tc>
                  <a:txBody>
                    <a:bodyPr/>
                    <a:lstStyle/>
                    <a:p>
                      <a:pPr fontAlgn="t"/>
                      <a:r>
                        <a:rPr lang="en-IN" sz="1500" dirty="0">
                          <a:effectLst/>
                        </a:rPr>
                        <a:t>256</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2479852416"/>
                  </a:ext>
                </a:extLst>
              </a:tr>
              <a:tr h="621782">
                <a:tc>
                  <a:txBody>
                    <a:bodyPr/>
                    <a:lstStyle/>
                    <a:p>
                      <a:pPr algn="l" fontAlgn="t"/>
                      <a:r>
                        <a:rPr lang="en-IN" sz="1500">
                          <a:effectLst/>
                        </a:rPr>
                        <a:t>F 512 / P4</a:t>
                      </a:r>
                    </a:p>
                  </a:txBody>
                  <a:tcPr marL="75433" marR="75433" marT="75433" marB="75433">
                    <a:lnL>
                      <a:noFill/>
                    </a:lnL>
                    <a:lnR>
                      <a:noFill/>
                    </a:lnR>
                    <a:lnT>
                      <a:noFill/>
                    </a:lnT>
                    <a:lnB>
                      <a:noFill/>
                    </a:lnB>
                    <a:solidFill>
                      <a:srgbClr val="F4F5F6"/>
                    </a:solidFill>
                  </a:tcPr>
                </a:tc>
                <a:tc>
                  <a:txBody>
                    <a:bodyPr/>
                    <a:lstStyle/>
                    <a:p>
                      <a:pPr fontAlgn="t"/>
                      <a:r>
                        <a:rPr lang="en-IN" sz="1500" dirty="0">
                          <a:effectLst/>
                        </a:rPr>
                        <a:t>512</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2858724559"/>
                  </a:ext>
                </a:extLst>
              </a:tr>
              <a:tr h="621782">
                <a:tc>
                  <a:txBody>
                    <a:bodyPr/>
                    <a:lstStyle/>
                    <a:p>
                      <a:pPr algn="l" fontAlgn="t"/>
                      <a:r>
                        <a:rPr lang="en-IN" sz="1500">
                          <a:effectLst/>
                        </a:rPr>
                        <a:t>F 1024 / P5</a:t>
                      </a:r>
                    </a:p>
                  </a:txBody>
                  <a:tcPr marL="75433" marR="75433" marT="75433" marB="75433">
                    <a:lnL>
                      <a:noFill/>
                    </a:lnL>
                    <a:lnR>
                      <a:noFill/>
                    </a:lnR>
                    <a:lnT>
                      <a:noFill/>
                    </a:lnT>
                    <a:lnB>
                      <a:noFill/>
                    </a:lnB>
                    <a:solidFill>
                      <a:srgbClr val="FFFFFF"/>
                    </a:solidFill>
                  </a:tcPr>
                </a:tc>
                <a:tc>
                  <a:txBody>
                    <a:bodyPr/>
                    <a:lstStyle/>
                    <a:p>
                      <a:pPr fontAlgn="t"/>
                      <a:r>
                        <a:rPr lang="en-IN" sz="1500" dirty="0">
                          <a:effectLst/>
                        </a:rPr>
                        <a:t>1024</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4097884339"/>
                  </a:ext>
                </a:extLst>
              </a:tr>
              <a:tr h="621782">
                <a:tc>
                  <a:txBody>
                    <a:bodyPr/>
                    <a:lstStyle/>
                    <a:p>
                      <a:pPr algn="l" fontAlgn="t"/>
                      <a:r>
                        <a:rPr lang="en-IN" sz="1500">
                          <a:effectLst/>
                        </a:rPr>
                        <a:t>F 2048</a:t>
                      </a:r>
                    </a:p>
                  </a:txBody>
                  <a:tcPr marL="75433" marR="75433" marT="75433" marB="75433">
                    <a:lnL>
                      <a:noFill/>
                    </a:lnL>
                    <a:lnR>
                      <a:noFill/>
                    </a:lnR>
                    <a:lnT>
                      <a:noFill/>
                    </a:lnT>
                    <a:lnB>
                      <a:noFill/>
                    </a:lnB>
                    <a:solidFill>
                      <a:srgbClr val="F4F5F6"/>
                    </a:solidFill>
                  </a:tcPr>
                </a:tc>
                <a:tc>
                  <a:txBody>
                    <a:bodyPr/>
                    <a:lstStyle/>
                    <a:p>
                      <a:pPr fontAlgn="t"/>
                      <a:r>
                        <a:rPr lang="en-IN" sz="1500" dirty="0">
                          <a:effectLst/>
                        </a:rPr>
                        <a:t>2048</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4084716887"/>
                  </a:ext>
                </a:extLst>
              </a:tr>
            </a:tbl>
          </a:graphicData>
        </a:graphic>
      </p:graphicFrame>
    </p:spTree>
    <p:extLst>
      <p:ext uri="{BB962C8B-B14F-4D97-AF65-F5344CB8AC3E}">
        <p14:creationId xmlns:p14="http://schemas.microsoft.com/office/powerpoint/2010/main" val="2674029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91363" y="-67878"/>
            <a:ext cx="18408671" cy="10354878"/>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grpSp>
        <p:nvGrpSpPr>
          <p:cNvPr id="2" name="Group 1">
            <a:extLst>
              <a:ext uri="{FF2B5EF4-FFF2-40B4-BE49-F238E27FC236}">
                <a16:creationId xmlns:a16="http://schemas.microsoft.com/office/drawing/2014/main" id="{389331E7-F764-D759-AC30-FA7182742A69}"/>
              </a:ext>
            </a:extLst>
          </p:cNvPr>
          <p:cNvGrpSpPr/>
          <p:nvPr/>
        </p:nvGrpSpPr>
        <p:grpSpPr>
          <a:xfrm>
            <a:off x="13673923" y="4273542"/>
            <a:ext cx="3479114" cy="3272239"/>
            <a:chOff x="8957682" y="2339127"/>
            <a:chExt cx="2631967" cy="3272239"/>
          </a:xfrm>
        </p:grpSpPr>
        <p:sp>
          <p:nvSpPr>
            <p:cNvPr id="5" name="Rounded Rectangle 2">
              <a:extLst>
                <a:ext uri="{FF2B5EF4-FFF2-40B4-BE49-F238E27FC236}">
                  <a16:creationId xmlns:a16="http://schemas.microsoft.com/office/drawing/2014/main" id="{97EFAA96-0A0A-FEB2-7A7D-C4B05D8E6D4E}"/>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err="1">
                <a:solidFill>
                  <a:schemeClr val="bg1"/>
                </a:solidFill>
                <a:latin typeface="Segoe UI"/>
                <a:cs typeface="Segoe UI" pitchFamily="34" charset="0"/>
              </a:endParaRPr>
            </a:p>
          </p:txBody>
        </p:sp>
        <p:sp>
          <p:nvSpPr>
            <p:cNvPr id="7" name="Rectangle: Rounded Corners 5">
              <a:extLst>
                <a:ext uri="{FF2B5EF4-FFF2-40B4-BE49-F238E27FC236}">
                  <a16:creationId xmlns:a16="http://schemas.microsoft.com/office/drawing/2014/main" id="{5C86F4F6-5C58-5B17-366E-DA6043BE62C7}"/>
                </a:ext>
              </a:extLst>
            </p:cNvPr>
            <p:cNvSpPr>
              <a:spLocks/>
            </p:cNvSpPr>
            <p:nvPr/>
          </p:nvSpPr>
          <p:spPr bwMode="auto">
            <a:xfrm>
              <a:off x="8957682" y="2339127"/>
              <a:ext cx="2631967" cy="1261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defTabSz="932472" fontAlgn="base">
                <a:spcBef>
                  <a:spcPct val="0"/>
                </a:spcBef>
                <a:spcAft>
                  <a:spcPct val="0"/>
                </a:spcAft>
                <a:defRPr/>
              </a:pPr>
              <a:r>
                <a:rPr lang="en-US" sz="2800" dirty="0">
                  <a:solidFill>
                    <a:schemeClr val="bg1"/>
                  </a:solidFill>
                  <a:latin typeface="Segoe UI Semibold"/>
                  <a:cs typeface="Segoe UI"/>
                </a:rPr>
                <a:t>AI</a:t>
              </a:r>
              <a:br>
                <a:rPr lang="en-US" sz="2800" dirty="0">
                  <a:solidFill>
                    <a:schemeClr val="bg1"/>
                  </a:solidFill>
                  <a:latin typeface="Segoe UI Semibold"/>
                  <a:cs typeface="Segoe UI"/>
                </a:rPr>
              </a:br>
              <a:r>
                <a:rPr lang="en-US" sz="2800" dirty="0">
                  <a:solidFill>
                    <a:schemeClr val="bg1"/>
                  </a:solidFill>
                  <a:latin typeface="Segoe UI Semibold"/>
                  <a:cs typeface="Segoe UI"/>
                </a:rPr>
                <a:t>Powered</a:t>
              </a:r>
            </a:p>
          </p:txBody>
        </p:sp>
        <p:cxnSp>
          <p:nvCxnSpPr>
            <p:cNvPr id="9" name="Straight Connector 8">
              <a:extLst>
                <a:ext uri="{FF2B5EF4-FFF2-40B4-BE49-F238E27FC236}">
                  <a16:creationId xmlns:a16="http://schemas.microsoft.com/office/drawing/2014/main" id="{D94B1F85-B459-DFE2-B245-5C55E90FE44A}"/>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9B012A0-7E4A-6B5B-1D55-4CA413D2A9C8}"/>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64E70-F2E4-6D2B-3C05-D4070822FA76}"/>
                </a:ext>
              </a:extLst>
            </p:cNvPr>
            <p:cNvSpPr txBox="1">
              <a:spLocks/>
            </p:cNvSpPr>
            <p:nvPr/>
          </p:nvSpPr>
          <p:spPr>
            <a:xfrm>
              <a:off x="8957682" y="4024068"/>
              <a:ext cx="2631967" cy="369332"/>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Copilot accelerated</a:t>
              </a:r>
            </a:p>
          </p:txBody>
        </p:sp>
        <p:sp>
          <p:nvSpPr>
            <p:cNvPr id="12" name="TextBox 11">
              <a:extLst>
                <a:ext uri="{FF2B5EF4-FFF2-40B4-BE49-F238E27FC236}">
                  <a16:creationId xmlns:a16="http://schemas.microsoft.com/office/drawing/2014/main" id="{E66BA18A-6426-A9F0-AC32-B04BDEECC9EF}"/>
                </a:ext>
              </a:extLst>
            </p:cNvPr>
            <p:cNvSpPr txBox="1">
              <a:spLocks/>
            </p:cNvSpPr>
            <p:nvPr/>
          </p:nvSpPr>
          <p:spPr>
            <a:xfrm>
              <a:off x="8957682" y="4502699"/>
              <a:ext cx="2631967" cy="646331"/>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ChatGPT on your data</a:t>
              </a:r>
            </a:p>
          </p:txBody>
        </p:sp>
        <p:sp>
          <p:nvSpPr>
            <p:cNvPr id="13" name="TextBox 12">
              <a:extLst>
                <a:ext uri="{FF2B5EF4-FFF2-40B4-BE49-F238E27FC236}">
                  <a16:creationId xmlns:a16="http://schemas.microsoft.com/office/drawing/2014/main" id="{8B32DC5A-182C-D9C3-4F2D-B5D4F13F6DB2}"/>
                </a:ext>
              </a:extLst>
            </p:cNvPr>
            <p:cNvSpPr txBox="1">
              <a:spLocks/>
            </p:cNvSpPr>
            <p:nvPr/>
          </p:nvSpPr>
          <p:spPr>
            <a:xfrm>
              <a:off x="8957682" y="4981330"/>
              <a:ext cx="2631967" cy="369332"/>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AI driven insights</a:t>
              </a:r>
            </a:p>
          </p:txBody>
        </p:sp>
      </p:grpSp>
      <p:pic>
        <p:nvPicPr>
          <p:cNvPr id="14" name="Picture 13" descr="Icon&#10;&#10;Description automatically generated">
            <a:extLst>
              <a:ext uri="{FF2B5EF4-FFF2-40B4-BE49-F238E27FC236}">
                <a16:creationId xmlns:a16="http://schemas.microsoft.com/office/drawing/2014/main" id="{26518E00-4609-A3FA-903E-C6D686B0B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24" y="494908"/>
            <a:ext cx="1688357" cy="1688357"/>
          </a:xfrm>
          <a:prstGeom prst="rect">
            <a:avLst/>
          </a:prstGeom>
        </p:spPr>
      </p:pic>
      <p:sp>
        <p:nvSpPr>
          <p:cNvPr id="16" name="Title 1">
            <a:extLst>
              <a:ext uri="{FF2B5EF4-FFF2-40B4-BE49-F238E27FC236}">
                <a16:creationId xmlns:a16="http://schemas.microsoft.com/office/drawing/2014/main" id="{3E5EAFBB-7C2F-F981-0CD7-8F0613E662D3}"/>
              </a:ext>
            </a:extLst>
          </p:cNvPr>
          <p:cNvSpPr txBox="1">
            <a:spLocks/>
          </p:cNvSpPr>
          <p:nvPr/>
        </p:nvSpPr>
        <p:spPr>
          <a:xfrm>
            <a:off x="2179645" y="494908"/>
            <a:ext cx="9427138" cy="553998"/>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CA" dirty="0"/>
              <a:t>Microsoft Fabric</a:t>
            </a:r>
          </a:p>
        </p:txBody>
      </p:sp>
      <p:sp>
        <p:nvSpPr>
          <p:cNvPr id="17" name="Text Placeholder 103">
            <a:extLst>
              <a:ext uri="{FF2B5EF4-FFF2-40B4-BE49-F238E27FC236}">
                <a16:creationId xmlns:a16="http://schemas.microsoft.com/office/drawing/2014/main" id="{FE970B9B-C9A6-9A96-AE79-3AA6CB488DF1}"/>
              </a:ext>
            </a:extLst>
          </p:cNvPr>
          <p:cNvSpPr txBox="1">
            <a:spLocks/>
          </p:cNvSpPr>
          <p:nvPr/>
        </p:nvSpPr>
        <p:spPr>
          <a:xfrm>
            <a:off x="2928132" y="1532329"/>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solidFill>
                  <a:srgbClr val="49C5B1"/>
                </a:solidFill>
              </a:rPr>
              <a:t>The data platform for the era of AI</a:t>
            </a:r>
          </a:p>
        </p:txBody>
      </p:sp>
      <p:grpSp>
        <p:nvGrpSpPr>
          <p:cNvPr id="18" name="Group 17">
            <a:extLst>
              <a:ext uri="{FF2B5EF4-FFF2-40B4-BE49-F238E27FC236}">
                <a16:creationId xmlns:a16="http://schemas.microsoft.com/office/drawing/2014/main" id="{21B2F2A5-F7E0-7550-979A-595E6312B008}"/>
              </a:ext>
            </a:extLst>
          </p:cNvPr>
          <p:cNvGrpSpPr/>
          <p:nvPr/>
        </p:nvGrpSpPr>
        <p:grpSpPr>
          <a:xfrm>
            <a:off x="845315" y="4285913"/>
            <a:ext cx="3563404" cy="3288534"/>
            <a:chOff x="602352" y="2339127"/>
            <a:chExt cx="2631967" cy="3288534"/>
          </a:xfrm>
        </p:grpSpPr>
        <p:sp>
          <p:nvSpPr>
            <p:cNvPr id="19" name="Rounded Rectangle 12">
              <a:extLst>
                <a:ext uri="{FF2B5EF4-FFF2-40B4-BE49-F238E27FC236}">
                  <a16:creationId xmlns:a16="http://schemas.microsoft.com/office/drawing/2014/main" id="{66FE7C46-D792-059A-BC25-FBC69EAF502A}"/>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err="1">
                <a:solidFill>
                  <a:schemeClr val="bg1"/>
                </a:solidFill>
                <a:latin typeface="Segoe UI"/>
                <a:cs typeface="Segoe UI" pitchFamily="34" charset="0"/>
              </a:endParaRPr>
            </a:p>
          </p:txBody>
        </p:sp>
        <p:sp>
          <p:nvSpPr>
            <p:cNvPr id="20" name="Rectangle: Rounded Corners 5">
              <a:extLst>
                <a:ext uri="{FF2B5EF4-FFF2-40B4-BE49-F238E27FC236}">
                  <a16:creationId xmlns:a16="http://schemas.microsoft.com/office/drawing/2014/main" id="{60209504-EA4C-DD5C-9FB8-FB978ED59BDA}"/>
                </a:ext>
              </a:extLst>
            </p:cNvPr>
            <p:cNvSpPr>
              <a:spLocks/>
            </p:cNvSpPr>
            <p:nvPr/>
          </p:nvSpPr>
          <p:spPr bwMode="auto">
            <a:xfrm>
              <a:off x="602352" y="2351084"/>
              <a:ext cx="2631967" cy="1261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Complete</a:t>
              </a:r>
              <a:b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b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Analytics Platform</a:t>
              </a:r>
            </a:p>
          </p:txBody>
        </p:sp>
        <p:cxnSp>
          <p:nvCxnSpPr>
            <p:cNvPr id="21" name="Straight Connector 20">
              <a:extLst>
                <a:ext uri="{FF2B5EF4-FFF2-40B4-BE49-F238E27FC236}">
                  <a16:creationId xmlns:a16="http://schemas.microsoft.com/office/drawing/2014/main" id="{2CEA4721-CBE1-EC63-4AB3-769315F4C9E3}"/>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CEDF1BD-3851-5E70-612D-82F15E68C6F6}"/>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0161047-6EDB-E21B-DFFC-0A090975F069}"/>
                </a:ext>
              </a:extLst>
            </p:cNvPr>
            <p:cNvSpPr txBox="1">
              <a:spLocks/>
            </p:cNvSpPr>
            <p:nvPr/>
          </p:nvSpPr>
          <p:spPr>
            <a:xfrm>
              <a:off x="602352" y="4024068"/>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Everything, unified</a:t>
              </a:r>
            </a:p>
          </p:txBody>
        </p:sp>
        <p:sp>
          <p:nvSpPr>
            <p:cNvPr id="24" name="TextBox 23">
              <a:extLst>
                <a:ext uri="{FF2B5EF4-FFF2-40B4-BE49-F238E27FC236}">
                  <a16:creationId xmlns:a16="http://schemas.microsoft.com/office/drawing/2014/main" id="{CF20DB54-C4E7-670D-75EF-2761F20C87C3}"/>
                </a:ext>
              </a:extLst>
            </p:cNvPr>
            <p:cNvSpPr txBox="1">
              <a:spLocks/>
            </p:cNvSpPr>
            <p:nvPr/>
          </p:nvSpPr>
          <p:spPr>
            <a:xfrm>
              <a:off x="602352" y="4502699"/>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SaaS-</a:t>
              </a:r>
              <a:r>
                <a:rPr kumimoji="0" lang="en-US" b="0" i="0" u="none" strike="noStrike" kern="0" cap="none" spc="0" normalizeH="0" baseline="0" noProof="0" err="1">
                  <a:ln>
                    <a:noFill/>
                  </a:ln>
                  <a:solidFill>
                    <a:schemeClr val="bg1"/>
                  </a:solidFill>
                  <a:effectLst/>
                  <a:uLnTx/>
                  <a:uFillTx/>
                  <a:latin typeface="Segoe UI Semibold"/>
                  <a:ea typeface="+mn-ea"/>
                  <a:cs typeface="Segoe UI" pitchFamily="34" charset="0"/>
                </a:rPr>
                <a:t>ified</a:t>
              </a:r>
              <a:endParaRPr kumimoji="0" lang="en-US" b="0" i="0" u="none" strike="noStrike" kern="0" cap="none" spc="0" normalizeH="0" baseline="0" noProof="0">
                <a:ln>
                  <a:noFill/>
                </a:ln>
                <a:solidFill>
                  <a:schemeClr val="bg1"/>
                </a:solidFill>
                <a:effectLst/>
                <a:uLnTx/>
                <a:uFillTx/>
                <a:latin typeface="Segoe UI Semibold"/>
                <a:ea typeface="+mn-ea"/>
                <a:cs typeface="Segoe UI" pitchFamily="34" charset="0"/>
              </a:endParaRPr>
            </a:p>
          </p:txBody>
        </p:sp>
        <p:sp>
          <p:nvSpPr>
            <p:cNvPr id="25" name="TextBox 24">
              <a:extLst>
                <a:ext uri="{FF2B5EF4-FFF2-40B4-BE49-F238E27FC236}">
                  <a16:creationId xmlns:a16="http://schemas.microsoft.com/office/drawing/2014/main" id="{6E3B48C2-AF89-F591-F3CE-A243B2014FEF}"/>
                </a:ext>
              </a:extLst>
            </p:cNvPr>
            <p:cNvSpPr txBox="1">
              <a:spLocks/>
            </p:cNvSpPr>
            <p:nvPr/>
          </p:nvSpPr>
          <p:spPr>
            <a:xfrm>
              <a:off x="602352" y="4981330"/>
              <a:ext cx="2631967" cy="646331"/>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Secured and governed</a:t>
              </a:r>
            </a:p>
          </p:txBody>
        </p:sp>
      </p:grpSp>
      <p:grpSp>
        <p:nvGrpSpPr>
          <p:cNvPr id="26" name="Group 25">
            <a:extLst>
              <a:ext uri="{FF2B5EF4-FFF2-40B4-BE49-F238E27FC236}">
                <a16:creationId xmlns:a16="http://schemas.microsoft.com/office/drawing/2014/main" id="{DACA38B7-D12D-C409-60B5-E6C0B9A4BE6A}"/>
              </a:ext>
            </a:extLst>
          </p:cNvPr>
          <p:cNvGrpSpPr/>
          <p:nvPr/>
        </p:nvGrpSpPr>
        <p:grpSpPr>
          <a:xfrm>
            <a:off x="5153657" y="4273543"/>
            <a:ext cx="3479114" cy="3272239"/>
            <a:chOff x="3387462" y="2339127"/>
            <a:chExt cx="2631967" cy="3272239"/>
          </a:xfrm>
        </p:grpSpPr>
        <p:sp>
          <p:nvSpPr>
            <p:cNvPr id="27" name="Rounded Rectangle 13">
              <a:extLst>
                <a:ext uri="{FF2B5EF4-FFF2-40B4-BE49-F238E27FC236}">
                  <a16:creationId xmlns:a16="http://schemas.microsoft.com/office/drawing/2014/main" id="{71B4D6C4-FD64-3AE7-86A4-5ECC737FBEDD}"/>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err="1">
                <a:solidFill>
                  <a:schemeClr val="bg1"/>
                </a:solidFill>
                <a:latin typeface="Segoe UI"/>
                <a:cs typeface="Segoe UI" pitchFamily="34" charset="0"/>
              </a:endParaRPr>
            </a:p>
          </p:txBody>
        </p:sp>
        <p:sp>
          <p:nvSpPr>
            <p:cNvPr id="28" name="Rectangle: Rounded Corners 5">
              <a:extLst>
                <a:ext uri="{FF2B5EF4-FFF2-40B4-BE49-F238E27FC236}">
                  <a16:creationId xmlns:a16="http://schemas.microsoft.com/office/drawing/2014/main" id="{2E4189E6-939B-35CA-B2AD-D52570F98DD2}"/>
                </a:ext>
              </a:extLst>
            </p:cNvPr>
            <p:cNvSpPr>
              <a:spLocks/>
            </p:cNvSpPr>
            <p:nvPr/>
          </p:nvSpPr>
          <p:spPr bwMode="auto">
            <a:xfrm>
              <a:off x="3387462" y="2352080"/>
              <a:ext cx="2631967" cy="1261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Lake centric </a:t>
              </a:r>
              <a:b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b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and open</a:t>
              </a:r>
            </a:p>
          </p:txBody>
        </p:sp>
        <p:cxnSp>
          <p:nvCxnSpPr>
            <p:cNvPr id="29" name="Straight Connector 28">
              <a:extLst>
                <a:ext uri="{FF2B5EF4-FFF2-40B4-BE49-F238E27FC236}">
                  <a16:creationId xmlns:a16="http://schemas.microsoft.com/office/drawing/2014/main" id="{B2532B3E-38B9-3792-9DA2-CA55CE865C93}"/>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7F6F84-8F84-88DD-512F-527483FABF1E}"/>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BF9C5C-6ACC-E9AC-61D2-A57D2A8840D2}"/>
                </a:ext>
              </a:extLst>
            </p:cNvPr>
            <p:cNvSpPr txBox="1">
              <a:spLocks/>
            </p:cNvSpPr>
            <p:nvPr/>
          </p:nvSpPr>
          <p:spPr>
            <a:xfrm>
              <a:off x="3387462" y="4024068"/>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OneLake</a:t>
              </a:r>
            </a:p>
          </p:txBody>
        </p:sp>
        <p:sp>
          <p:nvSpPr>
            <p:cNvPr id="32" name="TextBox 31">
              <a:extLst>
                <a:ext uri="{FF2B5EF4-FFF2-40B4-BE49-F238E27FC236}">
                  <a16:creationId xmlns:a16="http://schemas.microsoft.com/office/drawing/2014/main" id="{A96F783A-5AAF-DD4D-D417-EC7351F2A5E6}"/>
                </a:ext>
              </a:extLst>
            </p:cNvPr>
            <p:cNvSpPr txBox="1">
              <a:spLocks/>
            </p:cNvSpPr>
            <p:nvPr/>
          </p:nvSpPr>
          <p:spPr>
            <a:xfrm>
              <a:off x="3387462" y="4502699"/>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One Copy</a:t>
              </a:r>
            </a:p>
          </p:txBody>
        </p:sp>
        <p:sp>
          <p:nvSpPr>
            <p:cNvPr id="33" name="TextBox 32">
              <a:extLst>
                <a:ext uri="{FF2B5EF4-FFF2-40B4-BE49-F238E27FC236}">
                  <a16:creationId xmlns:a16="http://schemas.microsoft.com/office/drawing/2014/main" id="{482EE863-EAFA-C48E-36BB-AB6F996388AE}"/>
                </a:ext>
              </a:extLst>
            </p:cNvPr>
            <p:cNvSpPr txBox="1">
              <a:spLocks/>
            </p:cNvSpPr>
            <p:nvPr/>
          </p:nvSpPr>
          <p:spPr>
            <a:xfrm>
              <a:off x="3387462" y="4981330"/>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Open at every tier</a:t>
              </a:r>
            </a:p>
          </p:txBody>
        </p:sp>
      </p:grpSp>
      <p:grpSp>
        <p:nvGrpSpPr>
          <p:cNvPr id="34" name="Group 33">
            <a:extLst>
              <a:ext uri="{FF2B5EF4-FFF2-40B4-BE49-F238E27FC236}">
                <a16:creationId xmlns:a16="http://schemas.microsoft.com/office/drawing/2014/main" id="{3B93B47F-E207-6754-BF73-9F58629E92CB}"/>
              </a:ext>
            </a:extLst>
          </p:cNvPr>
          <p:cNvGrpSpPr/>
          <p:nvPr/>
        </p:nvGrpSpPr>
        <p:grpSpPr>
          <a:xfrm>
            <a:off x="9311272" y="4273542"/>
            <a:ext cx="3479114" cy="3272239"/>
            <a:chOff x="6172572" y="2339127"/>
            <a:chExt cx="2631967" cy="3272239"/>
          </a:xfrm>
        </p:grpSpPr>
        <p:sp>
          <p:nvSpPr>
            <p:cNvPr id="35" name="Rounded Rectangle 14">
              <a:extLst>
                <a:ext uri="{FF2B5EF4-FFF2-40B4-BE49-F238E27FC236}">
                  <a16:creationId xmlns:a16="http://schemas.microsoft.com/office/drawing/2014/main" id="{9E12D1FA-ABD2-6B46-CACB-1C8FE6DB242C}"/>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bg1"/>
                </a:solidFill>
                <a:latin typeface="Segoe UI"/>
                <a:cs typeface="Segoe UI" pitchFamily="34" charset="0"/>
              </a:endParaRPr>
            </a:p>
          </p:txBody>
        </p:sp>
        <p:sp>
          <p:nvSpPr>
            <p:cNvPr id="36" name="Rectangle: Rounded Corners 5">
              <a:extLst>
                <a:ext uri="{FF2B5EF4-FFF2-40B4-BE49-F238E27FC236}">
                  <a16:creationId xmlns:a16="http://schemas.microsoft.com/office/drawing/2014/main" id="{A25205BB-A8C8-1441-3ECD-B7270102CEF7}"/>
                </a:ext>
              </a:extLst>
            </p:cNvPr>
            <p:cNvSpPr>
              <a:spLocks/>
            </p:cNvSpPr>
            <p:nvPr/>
          </p:nvSpPr>
          <p:spPr bwMode="auto">
            <a:xfrm>
              <a:off x="6172572" y="2339127"/>
              <a:ext cx="2631967" cy="1261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Empower Every Business User</a:t>
              </a:r>
            </a:p>
          </p:txBody>
        </p:sp>
        <p:cxnSp>
          <p:nvCxnSpPr>
            <p:cNvPr id="37" name="Straight Connector 36">
              <a:extLst>
                <a:ext uri="{FF2B5EF4-FFF2-40B4-BE49-F238E27FC236}">
                  <a16:creationId xmlns:a16="http://schemas.microsoft.com/office/drawing/2014/main" id="{2E2D1255-B295-A951-DE65-22BB87AB4FB5}"/>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970AF62-6491-22D0-39F4-4BADCD9585CD}"/>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209B37D-DF66-F268-92E7-EE31691959FC}"/>
                </a:ext>
              </a:extLst>
            </p:cNvPr>
            <p:cNvSpPr txBox="1">
              <a:spLocks/>
            </p:cNvSpPr>
            <p:nvPr/>
          </p:nvSpPr>
          <p:spPr>
            <a:xfrm>
              <a:off x="6172572" y="4024068"/>
              <a:ext cx="2631967" cy="646331"/>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Segoe UI Semibold"/>
                  <a:ea typeface="+mn-ea"/>
                  <a:cs typeface="Segoe UI" pitchFamily="34" charset="0"/>
                </a:rPr>
                <a:t>Familiar and  intuitive</a:t>
              </a:r>
            </a:p>
          </p:txBody>
        </p:sp>
        <p:sp>
          <p:nvSpPr>
            <p:cNvPr id="40" name="TextBox 39">
              <a:extLst>
                <a:ext uri="{FF2B5EF4-FFF2-40B4-BE49-F238E27FC236}">
                  <a16:creationId xmlns:a16="http://schemas.microsoft.com/office/drawing/2014/main" id="{816ADFBD-3C3F-E70D-9E23-CB579D9518F1}"/>
                </a:ext>
              </a:extLst>
            </p:cNvPr>
            <p:cNvSpPr txBox="1">
              <a:spLocks/>
            </p:cNvSpPr>
            <p:nvPr/>
          </p:nvSpPr>
          <p:spPr>
            <a:xfrm>
              <a:off x="6172572" y="4502699"/>
              <a:ext cx="2631967" cy="646331"/>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Built into Microsoft 365</a:t>
              </a:r>
            </a:p>
          </p:txBody>
        </p:sp>
        <p:sp>
          <p:nvSpPr>
            <p:cNvPr id="41" name="TextBox 40">
              <a:extLst>
                <a:ext uri="{FF2B5EF4-FFF2-40B4-BE49-F238E27FC236}">
                  <a16:creationId xmlns:a16="http://schemas.microsoft.com/office/drawing/2014/main" id="{EEA8A7BC-3CD3-6341-E4A8-95A3D7F5FB4C}"/>
                </a:ext>
              </a:extLst>
            </p:cNvPr>
            <p:cNvSpPr txBox="1">
              <a:spLocks/>
            </p:cNvSpPr>
            <p:nvPr/>
          </p:nvSpPr>
          <p:spPr>
            <a:xfrm>
              <a:off x="6172572" y="4981330"/>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Insight to action</a:t>
              </a:r>
            </a:p>
          </p:txBody>
        </p:sp>
      </p:grpSp>
    </p:spTree>
    <p:extLst>
      <p:ext uri="{BB962C8B-B14F-4D97-AF65-F5344CB8AC3E}">
        <p14:creationId xmlns:p14="http://schemas.microsoft.com/office/powerpoint/2010/main" val="31169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200"/>
                                  </p:stCondLst>
                                  <p:childTnLst>
                                    <p:animMotion origin="layout" path="M -3.125E-6 2.59259E-6 L -3.125E-6 0.03541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4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400"/>
                                  </p:stCondLst>
                                  <p:childTnLst>
                                    <p:animMotion origin="layout" path="M -3.125E-6 2.59259E-6 L -3.125E-6 0.03541 " pathEditMode="relative" rAng="0" ptsTypes="AA">
                                      <p:cBhvr>
                                        <p:cTn id="14" dur="700" spd="-100000" fill="hold"/>
                                        <p:tgtEl>
                                          <p:spTgt spid="26"/>
                                        </p:tgtEl>
                                        <p:attrNameLst>
                                          <p:attrName>ppt_x</p:attrName>
                                          <p:attrName>ppt_y</p:attrName>
                                        </p:attrNameLst>
                                      </p:cBhvr>
                                      <p:rCtr x="0" y="1759"/>
                                    </p:animMotion>
                                  </p:childTnLst>
                                </p:cTn>
                              </p:par>
                              <p:par>
                                <p:cTn id="15" presetID="10" presetClass="entr" presetSubtype="0" fill="hold" nodeType="withEffect">
                                  <p:stCondLst>
                                    <p:cond delay="6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nodeType="withEffect">
                                  <p:stCondLst>
                                    <p:cond delay="600"/>
                                  </p:stCondLst>
                                  <p:childTnLst>
                                    <p:animMotion origin="layout" path="M -3.125E-6 2.59259E-6 L -3.125E-6 0.03541 " pathEditMode="relative" rAng="0" ptsTypes="AA">
                                      <p:cBhvr>
                                        <p:cTn id="19" dur="700" spd="-100000" fill="hold"/>
                                        <p:tgtEl>
                                          <p:spTgt spid="34"/>
                                        </p:tgtEl>
                                        <p:attrNameLst>
                                          <p:attrName>ppt_x</p:attrName>
                                          <p:attrName>ppt_y</p:attrName>
                                        </p:attrNameLst>
                                      </p:cBhvr>
                                      <p:rCtr x="0" y="1759"/>
                                    </p:animMotion>
                                  </p:childTnLst>
                                </p:cTn>
                              </p:par>
                              <p:par>
                                <p:cTn id="20" presetID="10" presetClass="entr" presetSubtype="0" fill="hold" nodeType="withEffect">
                                  <p:stCondLst>
                                    <p:cond delay="8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800"/>
                                  </p:stCondLst>
                                  <p:childTnLst>
                                    <p:animMotion origin="layout" path="M -3.125E-6 2.59259E-6 L -3.125E-6 0.03541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120671" y="-67878"/>
            <a:ext cx="18408671" cy="10354878"/>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pic>
        <p:nvPicPr>
          <p:cNvPr id="14" name="Picture 13" descr="Icon&#10;&#10;Description automatically generated">
            <a:extLst>
              <a:ext uri="{FF2B5EF4-FFF2-40B4-BE49-F238E27FC236}">
                <a16:creationId xmlns:a16="http://schemas.microsoft.com/office/drawing/2014/main" id="{26518E00-4609-A3FA-903E-C6D686B0B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24" y="494908"/>
            <a:ext cx="1688357" cy="1688357"/>
          </a:xfrm>
          <a:prstGeom prst="rect">
            <a:avLst/>
          </a:prstGeom>
        </p:spPr>
      </p:pic>
      <p:sp>
        <p:nvSpPr>
          <p:cNvPr id="16" name="Title 1">
            <a:extLst>
              <a:ext uri="{FF2B5EF4-FFF2-40B4-BE49-F238E27FC236}">
                <a16:creationId xmlns:a16="http://schemas.microsoft.com/office/drawing/2014/main" id="{3E5EAFBB-7C2F-F981-0CD7-8F0613E662D3}"/>
              </a:ext>
            </a:extLst>
          </p:cNvPr>
          <p:cNvSpPr txBox="1">
            <a:spLocks/>
          </p:cNvSpPr>
          <p:nvPr/>
        </p:nvSpPr>
        <p:spPr>
          <a:xfrm>
            <a:off x="2179645" y="494908"/>
            <a:ext cx="9427138" cy="553998"/>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CA" dirty="0"/>
              <a:t>Microsoft Fabric</a:t>
            </a:r>
          </a:p>
        </p:txBody>
      </p:sp>
      <p:sp>
        <p:nvSpPr>
          <p:cNvPr id="17" name="Text Placeholder 103">
            <a:extLst>
              <a:ext uri="{FF2B5EF4-FFF2-40B4-BE49-F238E27FC236}">
                <a16:creationId xmlns:a16="http://schemas.microsoft.com/office/drawing/2014/main" id="{FE970B9B-C9A6-9A96-AE79-3AA6CB488DF1}"/>
              </a:ext>
            </a:extLst>
          </p:cNvPr>
          <p:cNvSpPr txBox="1">
            <a:spLocks/>
          </p:cNvSpPr>
          <p:nvPr/>
        </p:nvSpPr>
        <p:spPr>
          <a:xfrm>
            <a:off x="2928132" y="1532329"/>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solidFill>
                  <a:srgbClr val="49C5B1"/>
                </a:solidFill>
              </a:rPr>
              <a:t>Start Trial</a:t>
            </a:r>
          </a:p>
        </p:txBody>
      </p:sp>
      <p:pic>
        <p:nvPicPr>
          <p:cNvPr id="3076" name="Picture 4" descr="Screenshot of the Microsoft Fabric Account manager.">
            <a:extLst>
              <a:ext uri="{FF2B5EF4-FFF2-40B4-BE49-F238E27FC236}">
                <a16:creationId xmlns:a16="http://schemas.microsoft.com/office/drawing/2014/main" id="{5954431C-9770-6F46-CCE2-3B11E4AF1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2583504"/>
            <a:ext cx="5951011" cy="60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240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ue gradient&#10;&#10;Description automatically generated">
            <a:extLst>
              <a:ext uri="{FF2B5EF4-FFF2-40B4-BE49-F238E27FC236}">
                <a16:creationId xmlns:a16="http://schemas.microsoft.com/office/drawing/2014/main" id="{508097F9-153D-599A-6A31-FB668C879F24}"/>
              </a:ext>
            </a:extLst>
          </p:cNvPr>
          <p:cNvPicPr>
            <a:picLocks noChangeAspect="1"/>
          </p:cNvPicPr>
          <p:nvPr/>
        </p:nvPicPr>
        <p:blipFill>
          <a:blip r:embed="rId2"/>
          <a:stretch>
            <a:fillRect/>
          </a:stretch>
        </p:blipFill>
        <p:spPr>
          <a:xfrm>
            <a:off x="-30480" y="-30184"/>
            <a:ext cx="18287474" cy="10286704"/>
          </a:xfrm>
          <a:prstGeom prst="rect">
            <a:avLst/>
          </a:prstGeom>
        </p:spPr>
      </p:pic>
      <p:pic>
        <p:nvPicPr>
          <p:cNvPr id="6" name="Picture 5" descr="A colorful swirl of liquid&#10;&#10;Description automatically generated">
            <a:extLst>
              <a:ext uri="{FF2B5EF4-FFF2-40B4-BE49-F238E27FC236}">
                <a16:creationId xmlns:a16="http://schemas.microsoft.com/office/drawing/2014/main" id="{87D468B2-C2DE-4F18-639F-BEC6F0820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0184"/>
            <a:ext cx="8842221" cy="4973750"/>
          </a:xfrm>
          <a:prstGeom prst="rect">
            <a:avLst/>
          </a:prstGeom>
        </p:spPr>
      </p:pic>
      <p:sp>
        <p:nvSpPr>
          <p:cNvPr id="4" name="Title 36">
            <a:extLst>
              <a:ext uri="{FF2B5EF4-FFF2-40B4-BE49-F238E27FC236}">
                <a16:creationId xmlns:a16="http://schemas.microsoft.com/office/drawing/2014/main" id="{5FCF1BEC-B32E-FD57-EB42-CCC8EB6338C0}"/>
              </a:ext>
            </a:extLst>
          </p:cNvPr>
          <p:cNvSpPr txBox="1">
            <a:spLocks/>
          </p:cNvSpPr>
          <p:nvPr/>
        </p:nvSpPr>
        <p:spPr>
          <a:xfrm>
            <a:off x="-152400" y="4229100"/>
            <a:ext cx="18287474" cy="2590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117865"/>
                </a:solidFill>
                <a:latin typeface="Segoe UI Semibold"/>
                <a:cs typeface="Segoe Sans Display"/>
              </a:rPr>
              <a:t>Microsoft Fabric is an end-to-end analytics platform that provides a single, integrated environment for data professionals and the business to collaborate on data projects.</a:t>
            </a:r>
          </a:p>
        </p:txBody>
      </p:sp>
      <p:sp>
        <p:nvSpPr>
          <p:cNvPr id="5" name="TextBox 5">
            <a:extLst>
              <a:ext uri="{FF2B5EF4-FFF2-40B4-BE49-F238E27FC236}">
                <a16:creationId xmlns:a16="http://schemas.microsoft.com/office/drawing/2014/main" id="{40AB1AA3-04C9-0EF2-0EE9-9AC70AF7F7D4}"/>
              </a:ext>
            </a:extLst>
          </p:cNvPr>
          <p:cNvSpPr txBox="1"/>
          <p:nvPr/>
        </p:nvSpPr>
        <p:spPr>
          <a:xfrm>
            <a:off x="3467100" y="800100"/>
            <a:ext cx="113538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Microsoft </a:t>
            </a:r>
            <a:r>
              <a:rPr lang="en-US" sz="9600" b="1" dirty="0">
                <a:solidFill>
                  <a:schemeClr val="tx1">
                    <a:lumMod val="95000"/>
                    <a:lumOff val="5000"/>
                  </a:schemeClr>
                </a:solidFill>
                <a:latin typeface="+mj-lt"/>
              </a:rPr>
              <a:t>Fabric</a:t>
            </a:r>
          </a:p>
        </p:txBody>
      </p:sp>
    </p:spTree>
    <p:extLst>
      <p:ext uri="{BB962C8B-B14F-4D97-AF65-F5344CB8AC3E}">
        <p14:creationId xmlns:p14="http://schemas.microsoft.com/office/powerpoint/2010/main" val="301545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676401" y="545993"/>
            <a:ext cx="6629400"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One Lake</a:t>
            </a:r>
          </a:p>
        </p:txBody>
      </p:sp>
      <p:sp>
        <p:nvSpPr>
          <p:cNvPr id="13" name="Freeform 9">
            <a:extLst>
              <a:ext uri="{FF2B5EF4-FFF2-40B4-BE49-F238E27FC236}">
                <a16:creationId xmlns:a16="http://schemas.microsoft.com/office/drawing/2014/main" id="{6239C257-B468-E9CF-84BA-A12A756118EC}"/>
              </a:ext>
            </a:extLst>
          </p:cNvPr>
          <p:cNvSpPr/>
          <p:nvPr/>
        </p:nvSpPr>
        <p:spPr>
          <a:xfrm>
            <a:off x="12299412" y="66628"/>
            <a:ext cx="2512844" cy="2517751"/>
          </a:xfrm>
          <a:custGeom>
            <a:avLst/>
            <a:gdLst/>
            <a:ahLst/>
            <a:cxnLst/>
            <a:rect l="l" t="t" r="r" b="b"/>
            <a:pathLst>
              <a:path w="2512844" h="2517751">
                <a:moveTo>
                  <a:pt x="0" y="0"/>
                </a:moveTo>
                <a:lnTo>
                  <a:pt x="2512844" y="0"/>
                </a:lnTo>
                <a:lnTo>
                  <a:pt x="2512844" y="2517751"/>
                </a:lnTo>
                <a:lnTo>
                  <a:pt x="0" y="2517751"/>
                </a:lnTo>
                <a:lnTo>
                  <a:pt x="0" y="0"/>
                </a:lnTo>
                <a:close/>
              </a:path>
            </a:pathLst>
          </a:custGeom>
          <a:blipFill>
            <a:blip r:embed="rId4"/>
            <a:stretch>
              <a:fillRect/>
            </a:stretch>
          </a:blipFill>
        </p:spPr>
        <p:txBody>
          <a:bodyPr/>
          <a:lstStyle/>
          <a:p>
            <a:endParaRPr lang="en-IN"/>
          </a:p>
        </p:txBody>
      </p:sp>
      <p:sp>
        <p:nvSpPr>
          <p:cNvPr id="14" name="Freeform 10">
            <a:extLst>
              <a:ext uri="{FF2B5EF4-FFF2-40B4-BE49-F238E27FC236}">
                <a16:creationId xmlns:a16="http://schemas.microsoft.com/office/drawing/2014/main" id="{B7C12840-A82D-DD98-7EF4-950AE00FBB32}"/>
              </a:ext>
            </a:extLst>
          </p:cNvPr>
          <p:cNvSpPr/>
          <p:nvPr/>
        </p:nvSpPr>
        <p:spPr>
          <a:xfrm>
            <a:off x="0" y="0"/>
            <a:ext cx="1827776" cy="1827776"/>
          </a:xfrm>
          <a:custGeom>
            <a:avLst/>
            <a:gdLst/>
            <a:ahLst/>
            <a:cxnLst/>
            <a:rect l="l" t="t" r="r" b="b"/>
            <a:pathLst>
              <a:path w="1827776" h="1827776">
                <a:moveTo>
                  <a:pt x="0" y="0"/>
                </a:moveTo>
                <a:lnTo>
                  <a:pt x="1827776" y="0"/>
                </a:lnTo>
                <a:lnTo>
                  <a:pt x="1827776" y="1827776"/>
                </a:lnTo>
                <a:lnTo>
                  <a:pt x="0" y="1827776"/>
                </a:lnTo>
                <a:lnTo>
                  <a:pt x="0" y="0"/>
                </a:lnTo>
                <a:close/>
              </a:path>
            </a:pathLst>
          </a:custGeom>
          <a:blipFill>
            <a:blip r:embed="rId5"/>
            <a:stretch>
              <a:fillRect/>
            </a:stretch>
          </a:blipFill>
        </p:spPr>
        <p:txBody>
          <a:bodyPr/>
          <a:lstStyle/>
          <a:p>
            <a:endParaRPr lang="en-IN"/>
          </a:p>
        </p:txBody>
      </p:sp>
      <p:sp>
        <p:nvSpPr>
          <p:cNvPr id="16" name="TextBox 12">
            <a:extLst>
              <a:ext uri="{FF2B5EF4-FFF2-40B4-BE49-F238E27FC236}">
                <a16:creationId xmlns:a16="http://schemas.microsoft.com/office/drawing/2014/main" id="{674EFF6E-91F6-D2B6-CE09-646D47BF52CF}"/>
              </a:ext>
            </a:extLst>
          </p:cNvPr>
          <p:cNvSpPr txBox="1"/>
          <p:nvPr/>
        </p:nvSpPr>
        <p:spPr>
          <a:xfrm>
            <a:off x="1302681" y="2809343"/>
            <a:ext cx="7003120" cy="5737613"/>
          </a:xfrm>
          <a:prstGeom prst="rect">
            <a:avLst/>
          </a:prstGeom>
        </p:spPr>
        <p:txBody>
          <a:bodyPr lIns="0" tIns="0" rIns="0" bIns="0" rtlCol="0" anchor="t">
            <a:spAutoFit/>
          </a:bodyPr>
          <a:lstStyle/>
          <a:p>
            <a:pPr>
              <a:lnSpc>
                <a:spcPts val="5053"/>
              </a:lnSpc>
            </a:pPr>
            <a:r>
              <a:rPr lang="en-US" sz="3609" dirty="0">
                <a:solidFill>
                  <a:srgbClr val="0F6058"/>
                </a:solidFill>
                <a:latin typeface="Helios"/>
              </a:rPr>
              <a:t>Microsoft Fabric’s foundation lies in the data lake, which is also known as </a:t>
            </a:r>
            <a:r>
              <a:rPr lang="en-US" sz="3609" dirty="0" err="1">
                <a:solidFill>
                  <a:srgbClr val="0F6058"/>
                </a:solidFill>
                <a:latin typeface="Helios"/>
              </a:rPr>
              <a:t>OneLake</a:t>
            </a:r>
            <a:r>
              <a:rPr lang="en-US" sz="3609" dirty="0">
                <a:solidFill>
                  <a:srgbClr val="0F6058"/>
                </a:solidFill>
                <a:latin typeface="Helios"/>
              </a:rPr>
              <a:t>. </a:t>
            </a:r>
            <a:r>
              <a:rPr lang="en-US" sz="3609" dirty="0" err="1">
                <a:solidFill>
                  <a:srgbClr val="0F6058"/>
                </a:solidFill>
                <a:latin typeface="Helios"/>
              </a:rPr>
              <a:t>OneLake</a:t>
            </a:r>
            <a:r>
              <a:rPr lang="en-US" sz="3609" dirty="0">
                <a:solidFill>
                  <a:srgbClr val="0F6058"/>
                </a:solidFill>
                <a:latin typeface="Helios"/>
              </a:rPr>
              <a:t> is an integral part of the Fabric service, providing a centralized location to store all organizational data, ensuring seamless operation across various experiences.</a:t>
            </a:r>
          </a:p>
        </p:txBody>
      </p:sp>
      <p:sp>
        <p:nvSpPr>
          <p:cNvPr id="17" name="TextBox 13">
            <a:extLst>
              <a:ext uri="{FF2B5EF4-FFF2-40B4-BE49-F238E27FC236}">
                <a16:creationId xmlns:a16="http://schemas.microsoft.com/office/drawing/2014/main" id="{4804B2A5-F202-8B95-626A-FE75DBD392E4}"/>
              </a:ext>
            </a:extLst>
          </p:cNvPr>
          <p:cNvSpPr txBox="1"/>
          <p:nvPr/>
        </p:nvSpPr>
        <p:spPr>
          <a:xfrm>
            <a:off x="9413754" y="2955904"/>
            <a:ext cx="8613293" cy="6469955"/>
          </a:xfrm>
          <a:prstGeom prst="rect">
            <a:avLst/>
          </a:prstGeom>
        </p:spPr>
        <p:txBody>
          <a:bodyPr lIns="0" tIns="0" rIns="0" bIns="0" rtlCol="0" anchor="t">
            <a:spAutoFit/>
          </a:bodyPr>
          <a:lstStyle/>
          <a:p>
            <a:pPr>
              <a:lnSpc>
                <a:spcPts val="5113"/>
              </a:lnSpc>
            </a:pPr>
            <a:r>
              <a:rPr lang="en-US" sz="3652" dirty="0" err="1">
                <a:solidFill>
                  <a:srgbClr val="0F6058"/>
                </a:solidFill>
                <a:latin typeface="Helios"/>
              </a:rPr>
              <a:t>OneLake</a:t>
            </a:r>
            <a:r>
              <a:rPr lang="en-US" sz="3652" dirty="0">
                <a:solidFill>
                  <a:srgbClr val="0F6058"/>
                </a:solidFill>
                <a:latin typeface="Helios"/>
              </a:rPr>
              <a:t>, similar to OneDrive, is automatically included with every Microsoft Fabric tenant. It serves as the single repository for all analytics data, catering to the entire organization. This logical data lake, </a:t>
            </a:r>
            <a:r>
              <a:rPr lang="en-US" sz="3652" dirty="0" err="1">
                <a:solidFill>
                  <a:srgbClr val="0F6058"/>
                </a:solidFill>
                <a:latin typeface="Helios"/>
              </a:rPr>
              <a:t>OneLake</a:t>
            </a:r>
            <a:r>
              <a:rPr lang="en-US" sz="3652" dirty="0">
                <a:solidFill>
                  <a:srgbClr val="0F6058"/>
                </a:solidFill>
                <a:latin typeface="Helios"/>
              </a:rPr>
              <a:t>, is built on top of Azure Data Lake Storage (ADLS) Gen2, offering a unified Software-as-a-Service (SaaS) experience for both professional and citizen developers</a:t>
            </a:r>
          </a:p>
        </p:txBody>
      </p:sp>
      <p:sp>
        <p:nvSpPr>
          <p:cNvPr id="18" name="TextBox 14">
            <a:extLst>
              <a:ext uri="{FF2B5EF4-FFF2-40B4-BE49-F238E27FC236}">
                <a16:creationId xmlns:a16="http://schemas.microsoft.com/office/drawing/2014/main" id="{0F4E73CE-71F4-6993-A172-FD0D602DA97D}"/>
              </a:ext>
            </a:extLst>
          </p:cNvPr>
          <p:cNvSpPr txBox="1"/>
          <p:nvPr/>
        </p:nvSpPr>
        <p:spPr>
          <a:xfrm>
            <a:off x="1827776" y="2319290"/>
            <a:ext cx="4073843" cy="530178"/>
          </a:xfrm>
          <a:prstGeom prst="rect">
            <a:avLst/>
          </a:prstGeom>
        </p:spPr>
        <p:txBody>
          <a:bodyPr lIns="0" tIns="0" rIns="0" bIns="0" rtlCol="0" anchor="t">
            <a:spAutoFit/>
          </a:bodyPr>
          <a:lstStyle/>
          <a:p>
            <a:pPr algn="ctr">
              <a:lnSpc>
                <a:spcPts val="4377"/>
              </a:lnSpc>
            </a:pPr>
            <a:r>
              <a:rPr lang="en-US" sz="3126">
                <a:solidFill>
                  <a:srgbClr val="FFFFFF"/>
                </a:solidFill>
                <a:latin typeface="Canva Sans Bold"/>
              </a:rPr>
              <a:t>delta parquet format</a:t>
            </a:r>
          </a:p>
        </p:txBody>
      </p:sp>
      <p:sp>
        <p:nvSpPr>
          <p:cNvPr id="19" name="TextBox 14">
            <a:extLst>
              <a:ext uri="{FF2B5EF4-FFF2-40B4-BE49-F238E27FC236}">
                <a16:creationId xmlns:a16="http://schemas.microsoft.com/office/drawing/2014/main" id="{A73F98E8-3264-469C-F52D-EB6AC468449D}"/>
              </a:ext>
            </a:extLst>
          </p:cNvPr>
          <p:cNvSpPr txBox="1"/>
          <p:nvPr/>
        </p:nvSpPr>
        <p:spPr>
          <a:xfrm>
            <a:off x="2485571" y="1573867"/>
            <a:ext cx="5076590" cy="564257"/>
          </a:xfrm>
          <a:prstGeom prst="rect">
            <a:avLst/>
          </a:prstGeom>
        </p:spPr>
        <p:txBody>
          <a:bodyPr wrap="square" lIns="0" tIns="0" rIns="0" bIns="0" rtlCol="0" anchor="t">
            <a:spAutoFit/>
          </a:bodyPr>
          <a:lstStyle/>
          <a:p>
            <a:pPr algn="ctr">
              <a:lnSpc>
                <a:spcPts val="4377"/>
              </a:lnSpc>
            </a:pPr>
            <a:r>
              <a:rPr lang="en-US" sz="4000" dirty="0">
                <a:solidFill>
                  <a:srgbClr val="083E30"/>
                </a:solidFill>
                <a:latin typeface="Canva Sans Bold"/>
              </a:rPr>
              <a:t>delta parquet format</a:t>
            </a:r>
          </a:p>
        </p:txBody>
      </p:sp>
    </p:spTree>
    <p:extLst>
      <p:ext uri="{BB962C8B-B14F-4D97-AF65-F5344CB8AC3E}">
        <p14:creationId xmlns:p14="http://schemas.microsoft.com/office/powerpoint/2010/main" val="2878562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5663488" y="591277"/>
            <a:ext cx="12222305"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t>LakeHouse</a:t>
            </a:r>
            <a:endParaRPr lang="en-US" dirty="0"/>
          </a:p>
        </p:txBody>
      </p:sp>
      <p:graphicFrame>
        <p:nvGraphicFramePr>
          <p:cNvPr id="2" name="Table 2">
            <a:extLst>
              <a:ext uri="{FF2B5EF4-FFF2-40B4-BE49-F238E27FC236}">
                <a16:creationId xmlns:a16="http://schemas.microsoft.com/office/drawing/2014/main" id="{200B4CF8-8B37-C22A-1A11-9CAD07FB2359}"/>
              </a:ext>
            </a:extLst>
          </p:cNvPr>
          <p:cNvGraphicFramePr>
            <a:graphicFrameLocks noGrp="1"/>
          </p:cNvGraphicFramePr>
          <p:nvPr>
            <p:extLst>
              <p:ext uri="{D42A27DB-BD31-4B8C-83A1-F6EECF244321}">
                <p14:modId xmlns:p14="http://schemas.microsoft.com/office/powerpoint/2010/main" val="2878534542"/>
              </p:ext>
            </p:extLst>
          </p:nvPr>
        </p:nvGraphicFramePr>
        <p:xfrm>
          <a:off x="5853991" y="2752938"/>
          <a:ext cx="11405309" cy="6176964"/>
        </p:xfrm>
        <a:graphic>
          <a:graphicData uri="http://schemas.openxmlformats.org/drawingml/2006/table">
            <a:tbl>
              <a:tblPr/>
              <a:tblGrid>
                <a:gridCol w="11405309">
                  <a:extLst>
                    <a:ext uri="{9D8B030D-6E8A-4147-A177-3AD203B41FA5}">
                      <a16:colId xmlns:a16="http://schemas.microsoft.com/office/drawing/2014/main" val="20000"/>
                    </a:ext>
                  </a:extLst>
                </a:gridCol>
              </a:tblGrid>
              <a:tr h="1763485">
                <a:tc>
                  <a:txBody>
                    <a:bodyPr/>
                    <a:lstStyle/>
                    <a:p>
                      <a:pPr algn="l">
                        <a:lnSpc>
                          <a:spcPts val="3499"/>
                        </a:lnSpc>
                        <a:defRPr/>
                      </a:pPr>
                      <a:r>
                        <a:rPr lang="en-US" sz="2499">
                          <a:solidFill>
                            <a:srgbClr val="2A2E3A"/>
                          </a:solidFill>
                          <a:latin typeface="Helios"/>
                        </a:rPr>
                        <a:t>Microsoft Fabric Lakehouse is a cutting-edge data architecture platform designed to efficiently store, manage, and analyze both structured and unstructured data within a unified storage system</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0" cap="flat" cmpd="sng" algn="ctr">
                      <a:solidFill>
                        <a:srgbClr val="EDECED"/>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0"/>
                  </a:ext>
                </a:extLst>
              </a:tr>
              <a:tr h="1763485">
                <a:tc>
                  <a:txBody>
                    <a:bodyPr/>
                    <a:lstStyle/>
                    <a:p>
                      <a:pPr algn="l">
                        <a:lnSpc>
                          <a:spcPts val="3499"/>
                        </a:lnSpc>
                        <a:defRPr/>
                      </a:pPr>
                      <a:r>
                        <a:rPr lang="en-US" sz="2499" dirty="0">
                          <a:solidFill>
                            <a:srgbClr val="2A2E3A"/>
                          </a:solidFill>
                          <a:latin typeface="Helios"/>
                        </a:rPr>
                        <a:t>By seamlessly integrating structured and unstructured data, the Lakehouse enables organizations to derive valuable insights from their data assets in a single, consolidated location</a:t>
                      </a:r>
                      <a:endParaRPr lang="en-US" sz="1100" dirty="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324997">
                <a:tc>
                  <a:txBody>
                    <a:bodyPr/>
                    <a:lstStyle/>
                    <a:p>
                      <a:pPr algn="l">
                        <a:lnSpc>
                          <a:spcPts val="3499"/>
                        </a:lnSpc>
                        <a:defRPr/>
                      </a:pPr>
                      <a:r>
                        <a:rPr lang="en-US" sz="2499">
                          <a:solidFill>
                            <a:srgbClr val="2A2E3A"/>
                          </a:solidFill>
                          <a:latin typeface="Helios"/>
                        </a:rPr>
                        <a:t>Lakehouse simplifies data access through the automatic generation of a read-only SQL endpoint and a default dataset upon creation</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1324997">
                <a:tc>
                  <a:txBody>
                    <a:bodyPr/>
                    <a:lstStyle/>
                    <a:p>
                      <a:pPr algn="l">
                        <a:lnSpc>
                          <a:spcPts val="3499"/>
                        </a:lnSpc>
                        <a:defRPr/>
                      </a:pPr>
                      <a:r>
                        <a:rPr lang="en-US" sz="2499" dirty="0">
                          <a:solidFill>
                            <a:srgbClr val="2A2E3A"/>
                          </a:solidFill>
                          <a:latin typeface="Helios"/>
                        </a:rPr>
                        <a:t>This SQL endpoint provides users with convenient access to the data for analysis and querying purposes</a:t>
                      </a:r>
                      <a:endParaRPr lang="en-US" sz="1100" dirty="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5" name="Group 4">
            <a:extLst>
              <a:ext uri="{FF2B5EF4-FFF2-40B4-BE49-F238E27FC236}">
                <a16:creationId xmlns:a16="http://schemas.microsoft.com/office/drawing/2014/main" id="{6C3534A3-3A35-5D1A-0FF4-642D4422A88C}"/>
              </a:ext>
            </a:extLst>
          </p:cNvPr>
          <p:cNvGrpSpPr/>
          <p:nvPr/>
        </p:nvGrpSpPr>
        <p:grpSpPr>
          <a:xfrm>
            <a:off x="-1287623" y="9258300"/>
            <a:ext cx="5765006" cy="1028700"/>
            <a:chOff x="0" y="0"/>
            <a:chExt cx="7686674" cy="1371600"/>
          </a:xfrm>
        </p:grpSpPr>
        <p:grpSp>
          <p:nvGrpSpPr>
            <p:cNvPr id="6" name="Group 5">
              <a:extLst>
                <a:ext uri="{FF2B5EF4-FFF2-40B4-BE49-F238E27FC236}">
                  <a16:creationId xmlns:a16="http://schemas.microsoft.com/office/drawing/2014/main" id="{51E15D2B-ED9D-55B9-15CD-8E4CC60D28C0}"/>
                </a:ext>
              </a:extLst>
            </p:cNvPr>
            <p:cNvGrpSpPr/>
            <p:nvPr/>
          </p:nvGrpSpPr>
          <p:grpSpPr>
            <a:xfrm>
              <a:off x="0" y="0"/>
              <a:ext cx="7686674" cy="1371600"/>
              <a:chOff x="0" y="0"/>
              <a:chExt cx="1049690" cy="187305"/>
            </a:xfrm>
          </p:grpSpPr>
          <p:sp>
            <p:nvSpPr>
              <p:cNvPr id="9" name="Freeform 6">
                <a:extLst>
                  <a:ext uri="{FF2B5EF4-FFF2-40B4-BE49-F238E27FC236}">
                    <a16:creationId xmlns:a16="http://schemas.microsoft.com/office/drawing/2014/main" id="{869FFBEE-F082-9AD8-3653-2CE15AD57A9E}"/>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10" name="TextBox 7">
                <a:extLst>
                  <a:ext uri="{FF2B5EF4-FFF2-40B4-BE49-F238E27FC236}">
                    <a16:creationId xmlns:a16="http://schemas.microsoft.com/office/drawing/2014/main" id="{C7E01661-DDA1-5089-59BE-84273C681DDE}"/>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8">
              <a:extLst>
                <a:ext uri="{FF2B5EF4-FFF2-40B4-BE49-F238E27FC236}">
                  <a16:creationId xmlns:a16="http://schemas.microsoft.com/office/drawing/2014/main" id="{2B10B84E-E609-8C28-1709-0975EBE21A6D}"/>
                </a:ext>
              </a:extLst>
            </p:cNvPr>
            <p:cNvSpPr txBox="1"/>
            <p:nvPr/>
          </p:nvSpPr>
          <p:spPr>
            <a:xfrm>
              <a:off x="3033168" y="475615"/>
              <a:ext cx="2698286" cy="391795"/>
            </a:xfrm>
            <a:prstGeom prst="rect">
              <a:avLst/>
            </a:prstGeom>
          </p:spPr>
          <p:txBody>
            <a:bodyPr lIns="0" tIns="0" rIns="0" bIns="0" rtlCol="0" anchor="t">
              <a:spAutoFit/>
            </a:bodyPr>
            <a:lstStyle/>
            <a:p>
              <a:pPr marL="0" lvl="0" indent="0">
                <a:lnSpc>
                  <a:spcPts val="2340"/>
                </a:lnSpc>
                <a:spcBef>
                  <a:spcPct val="0"/>
                </a:spcBef>
              </a:pPr>
              <a:endParaRPr/>
            </a:p>
          </p:txBody>
        </p:sp>
      </p:grpSp>
      <p:sp>
        <p:nvSpPr>
          <p:cNvPr id="14" name="TextBox 12">
            <a:extLst>
              <a:ext uri="{FF2B5EF4-FFF2-40B4-BE49-F238E27FC236}">
                <a16:creationId xmlns:a16="http://schemas.microsoft.com/office/drawing/2014/main" id="{76A4F911-E23C-54A0-E39E-A0F50D5ECED0}"/>
              </a:ext>
            </a:extLst>
          </p:cNvPr>
          <p:cNvSpPr txBox="1"/>
          <p:nvPr/>
        </p:nvSpPr>
        <p:spPr>
          <a:xfrm>
            <a:off x="5663488" y="1563817"/>
            <a:ext cx="11405309" cy="570866"/>
          </a:xfrm>
          <a:prstGeom prst="rect">
            <a:avLst/>
          </a:prstGeom>
        </p:spPr>
        <p:txBody>
          <a:bodyPr lIns="0" tIns="0" rIns="0" bIns="0" rtlCol="0" anchor="t">
            <a:spAutoFit/>
          </a:bodyPr>
          <a:lstStyle/>
          <a:p>
            <a:pPr algn="l">
              <a:lnSpc>
                <a:spcPts val="4759"/>
              </a:lnSpc>
            </a:pPr>
            <a:r>
              <a:rPr lang="en-US" sz="3399" dirty="0">
                <a:solidFill>
                  <a:srgbClr val="0F6058"/>
                </a:solidFill>
                <a:latin typeface="Helios"/>
              </a:rPr>
              <a:t>Key Highlights</a:t>
            </a:r>
          </a:p>
        </p:txBody>
      </p:sp>
      <p:sp>
        <p:nvSpPr>
          <p:cNvPr id="15" name="Freeform 10">
            <a:extLst>
              <a:ext uri="{FF2B5EF4-FFF2-40B4-BE49-F238E27FC236}">
                <a16:creationId xmlns:a16="http://schemas.microsoft.com/office/drawing/2014/main" id="{E7F1C6DC-3BA2-46EC-3D0A-3A7B12F30517}"/>
              </a:ext>
            </a:extLst>
          </p:cNvPr>
          <p:cNvSpPr/>
          <p:nvPr/>
        </p:nvSpPr>
        <p:spPr>
          <a:xfrm>
            <a:off x="1333668" y="543062"/>
            <a:ext cx="1827776" cy="1827776"/>
          </a:xfrm>
          <a:custGeom>
            <a:avLst/>
            <a:gdLst/>
            <a:ahLst/>
            <a:cxnLst/>
            <a:rect l="l" t="t" r="r" b="b"/>
            <a:pathLst>
              <a:path w="1827776" h="1827776">
                <a:moveTo>
                  <a:pt x="0" y="0"/>
                </a:moveTo>
                <a:lnTo>
                  <a:pt x="1827776" y="0"/>
                </a:lnTo>
                <a:lnTo>
                  <a:pt x="1827776" y="1827776"/>
                </a:lnTo>
                <a:lnTo>
                  <a:pt x="0" y="1827776"/>
                </a:lnTo>
                <a:lnTo>
                  <a:pt x="0" y="0"/>
                </a:lnTo>
                <a:close/>
              </a:path>
            </a:pathLst>
          </a:custGeom>
          <a:blipFill>
            <a:blip r:embed="rId4"/>
            <a:stretch>
              <a:fillRect/>
            </a:stretch>
          </a:blipFill>
        </p:spPr>
        <p:txBody>
          <a:bodyPr/>
          <a:lstStyle/>
          <a:p>
            <a:endParaRPr lang="en-IN"/>
          </a:p>
        </p:txBody>
      </p:sp>
      <p:pic>
        <p:nvPicPr>
          <p:cNvPr id="17" name="Graphic 16">
            <a:extLst>
              <a:ext uri="{FF2B5EF4-FFF2-40B4-BE49-F238E27FC236}">
                <a16:creationId xmlns:a16="http://schemas.microsoft.com/office/drawing/2014/main" id="{1075004B-2F60-91C2-7CF2-C903BF8411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183" y="2981778"/>
            <a:ext cx="3886200" cy="4007644"/>
          </a:xfrm>
          <a:prstGeom prst="rect">
            <a:avLst/>
          </a:prstGeom>
        </p:spPr>
      </p:pic>
    </p:spTree>
    <p:extLst>
      <p:ext uri="{BB962C8B-B14F-4D97-AF65-F5344CB8AC3E}">
        <p14:creationId xmlns:p14="http://schemas.microsoft.com/office/powerpoint/2010/main" val="984679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oftware company&#10;&#10;Description automatically generated">
            <a:extLst>
              <a:ext uri="{FF2B5EF4-FFF2-40B4-BE49-F238E27FC236}">
                <a16:creationId xmlns:a16="http://schemas.microsoft.com/office/drawing/2014/main" id="{210C619E-5862-7D88-1CDA-331858754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244" y="965200"/>
            <a:ext cx="11895511" cy="8356598"/>
          </a:xfrm>
          <a:prstGeom prst="rect">
            <a:avLst/>
          </a:prstGeom>
          <a:ln>
            <a:noFill/>
          </a:ln>
        </p:spPr>
      </p:pic>
    </p:spTree>
    <p:extLst>
      <p:ext uri="{BB962C8B-B14F-4D97-AF65-F5344CB8AC3E}">
        <p14:creationId xmlns:p14="http://schemas.microsoft.com/office/powerpoint/2010/main" val="3272831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a:solidFill>
            <a:schemeClr val="bg1"/>
          </a:solidFill>
          <a:ln>
            <a:solidFill>
              <a:srgbClr val="083E30"/>
            </a:solidFill>
          </a:ln>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5486400" y="545993"/>
            <a:ext cx="1203179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t>WareHouse</a:t>
            </a:r>
            <a:endParaRPr lang="en-US" dirty="0"/>
          </a:p>
        </p:txBody>
      </p:sp>
      <p:graphicFrame>
        <p:nvGraphicFramePr>
          <p:cNvPr id="2" name="Table 2">
            <a:extLst>
              <a:ext uri="{FF2B5EF4-FFF2-40B4-BE49-F238E27FC236}">
                <a16:creationId xmlns:a16="http://schemas.microsoft.com/office/drawing/2014/main" id="{0E5D0E24-8B99-04CF-0F27-1E5B1265A4E0}"/>
              </a:ext>
            </a:extLst>
          </p:cNvPr>
          <p:cNvGraphicFramePr>
            <a:graphicFrameLocks noGrp="1"/>
          </p:cNvGraphicFramePr>
          <p:nvPr/>
        </p:nvGraphicFramePr>
        <p:xfrm>
          <a:off x="5853991" y="2535119"/>
          <a:ext cx="11405309" cy="7751882"/>
        </p:xfrm>
        <a:graphic>
          <a:graphicData uri="http://schemas.openxmlformats.org/drawingml/2006/table">
            <a:tbl>
              <a:tblPr/>
              <a:tblGrid>
                <a:gridCol w="11405309">
                  <a:extLst>
                    <a:ext uri="{9D8B030D-6E8A-4147-A177-3AD203B41FA5}">
                      <a16:colId xmlns:a16="http://schemas.microsoft.com/office/drawing/2014/main" val="20000"/>
                    </a:ext>
                  </a:extLst>
                </a:gridCol>
              </a:tblGrid>
              <a:tr h="2201628">
                <a:tc>
                  <a:txBody>
                    <a:bodyPr/>
                    <a:lstStyle/>
                    <a:p>
                      <a:pPr algn="l">
                        <a:lnSpc>
                          <a:spcPts val="3499"/>
                        </a:lnSpc>
                        <a:defRPr/>
                      </a:pPr>
                      <a:r>
                        <a:rPr lang="en-US" sz="2499" dirty="0">
                          <a:solidFill>
                            <a:srgbClr val="2A2E3A"/>
                          </a:solidFill>
                          <a:latin typeface="Helios"/>
                        </a:rPr>
                        <a:t>The warehouse provides comprehensive support for both transactional Data Definition Language (DDL) and Data Manipulation Language (DML). It functions as a data warehouse and possesses robust T-SQL capabilities similar to those found in enterprise data warehouses</a:t>
                      </a:r>
                      <a:endParaRPr lang="en-US" sz="1100" dirty="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0" cap="flat" cmpd="sng" algn="ctr">
                      <a:solidFill>
                        <a:srgbClr val="EDECED"/>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0"/>
                  </a:ext>
                </a:extLst>
              </a:tr>
              <a:tr h="2201628">
                <a:tc>
                  <a:txBody>
                    <a:bodyPr/>
                    <a:lstStyle/>
                    <a:p>
                      <a:pPr algn="l">
                        <a:lnSpc>
                          <a:spcPts val="3499"/>
                        </a:lnSpc>
                        <a:defRPr/>
                      </a:pPr>
                      <a:r>
                        <a:rPr lang="en-US" sz="2499">
                          <a:solidFill>
                            <a:srgbClr val="2A2E3A"/>
                          </a:solidFill>
                          <a:latin typeface="Helios"/>
                        </a:rPr>
                        <a:t>Managed by a SQL engine, the Warehouse facilitates data updates through pipelines, SQL, Spark, and shortcuts. Files are stored in the delta Parquet format and are presented in the form of tables. Users can utilize SQL for data updates and transformations.</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2201628">
                <a:tc>
                  <a:txBody>
                    <a:bodyPr/>
                    <a:lstStyle/>
                    <a:p>
                      <a:pPr algn="l">
                        <a:lnSpc>
                          <a:spcPts val="3499"/>
                        </a:lnSpc>
                        <a:defRPr/>
                      </a:pPr>
                      <a:r>
                        <a:rPr lang="en-US" sz="2499">
                          <a:solidFill>
                            <a:srgbClr val="2A2E3A"/>
                          </a:solidFill>
                          <a:latin typeface="Helios"/>
                        </a:rPr>
                        <a:t>Unlike the SQL Endpoint, which automatically generates tables and data, you have complete control over creating tables, loading data, performing transformations, and executing queries within the data warehouse. This can be achieved through either the Microsoft Fabric portal or T-SQL commands.</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1146998">
                <a:tc>
                  <a:txBody>
                    <a:bodyPr/>
                    <a:lstStyle/>
                    <a:p>
                      <a:pPr algn="l">
                        <a:lnSpc>
                          <a:spcPts val="3499"/>
                        </a:lnSpc>
                        <a:defRPr/>
                      </a:pPr>
                      <a:r>
                        <a:rPr lang="en-US" sz="2499" dirty="0">
                          <a:solidFill>
                            <a:srgbClr val="2A2E3A"/>
                          </a:solidFill>
                          <a:latin typeface="Helios"/>
                        </a:rPr>
                        <a:t>Warehouse provides a default dataset for your convenience</a:t>
                      </a:r>
                      <a:endParaRPr lang="en-US" sz="1100" dirty="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5" name="Group 4">
            <a:extLst>
              <a:ext uri="{FF2B5EF4-FFF2-40B4-BE49-F238E27FC236}">
                <a16:creationId xmlns:a16="http://schemas.microsoft.com/office/drawing/2014/main" id="{549B7D21-67A4-5A8B-C1D0-5B3E912EBB49}"/>
              </a:ext>
            </a:extLst>
          </p:cNvPr>
          <p:cNvGrpSpPr/>
          <p:nvPr/>
        </p:nvGrpSpPr>
        <p:grpSpPr>
          <a:xfrm>
            <a:off x="-1287623" y="9258300"/>
            <a:ext cx="5765006" cy="1028700"/>
            <a:chOff x="0" y="0"/>
            <a:chExt cx="7686674" cy="1371600"/>
          </a:xfrm>
        </p:grpSpPr>
        <p:grpSp>
          <p:nvGrpSpPr>
            <p:cNvPr id="6" name="Group 5">
              <a:extLst>
                <a:ext uri="{FF2B5EF4-FFF2-40B4-BE49-F238E27FC236}">
                  <a16:creationId xmlns:a16="http://schemas.microsoft.com/office/drawing/2014/main" id="{5DAF5272-002B-4F33-D65C-F980D9DF53A2}"/>
                </a:ext>
              </a:extLst>
            </p:cNvPr>
            <p:cNvGrpSpPr/>
            <p:nvPr/>
          </p:nvGrpSpPr>
          <p:grpSpPr>
            <a:xfrm>
              <a:off x="0" y="0"/>
              <a:ext cx="7686674" cy="1371600"/>
              <a:chOff x="0" y="0"/>
              <a:chExt cx="1049690" cy="187305"/>
            </a:xfrm>
          </p:grpSpPr>
          <p:sp>
            <p:nvSpPr>
              <p:cNvPr id="9" name="Freeform 6">
                <a:extLst>
                  <a:ext uri="{FF2B5EF4-FFF2-40B4-BE49-F238E27FC236}">
                    <a16:creationId xmlns:a16="http://schemas.microsoft.com/office/drawing/2014/main" id="{0B0517E4-3169-5815-A10A-4117141295B5}"/>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10" name="TextBox 7">
                <a:extLst>
                  <a:ext uri="{FF2B5EF4-FFF2-40B4-BE49-F238E27FC236}">
                    <a16:creationId xmlns:a16="http://schemas.microsoft.com/office/drawing/2014/main" id="{FF6BCBFE-3E36-EA24-7BA5-E208EB68E8F3}"/>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8">
              <a:extLst>
                <a:ext uri="{FF2B5EF4-FFF2-40B4-BE49-F238E27FC236}">
                  <a16:creationId xmlns:a16="http://schemas.microsoft.com/office/drawing/2014/main" id="{A68D5462-ACF3-6951-857E-467421EBFE9A}"/>
                </a:ext>
              </a:extLst>
            </p:cNvPr>
            <p:cNvSpPr txBox="1"/>
            <p:nvPr/>
          </p:nvSpPr>
          <p:spPr>
            <a:xfrm>
              <a:off x="3033168" y="475615"/>
              <a:ext cx="2698286" cy="391795"/>
            </a:xfrm>
            <a:prstGeom prst="rect">
              <a:avLst/>
            </a:prstGeom>
          </p:spPr>
          <p:txBody>
            <a:bodyPr lIns="0" tIns="0" rIns="0" bIns="0" rtlCol="0" anchor="t">
              <a:spAutoFit/>
            </a:bodyPr>
            <a:lstStyle/>
            <a:p>
              <a:pPr marL="0" lvl="0" indent="0">
                <a:lnSpc>
                  <a:spcPts val="2340"/>
                </a:lnSpc>
                <a:spcBef>
                  <a:spcPct val="0"/>
                </a:spcBef>
              </a:pPr>
              <a:endParaRPr/>
            </a:p>
          </p:txBody>
        </p:sp>
      </p:grpSp>
      <p:sp>
        <p:nvSpPr>
          <p:cNvPr id="14" name="TextBox 12">
            <a:extLst>
              <a:ext uri="{FF2B5EF4-FFF2-40B4-BE49-F238E27FC236}">
                <a16:creationId xmlns:a16="http://schemas.microsoft.com/office/drawing/2014/main" id="{57B57C9A-3198-E36C-9393-B51506F69956}"/>
              </a:ext>
            </a:extLst>
          </p:cNvPr>
          <p:cNvSpPr txBox="1"/>
          <p:nvPr/>
        </p:nvSpPr>
        <p:spPr>
          <a:xfrm>
            <a:off x="5853991" y="1719105"/>
            <a:ext cx="11405309" cy="570865"/>
          </a:xfrm>
          <a:prstGeom prst="rect">
            <a:avLst/>
          </a:prstGeom>
        </p:spPr>
        <p:txBody>
          <a:bodyPr lIns="0" tIns="0" rIns="0" bIns="0" rtlCol="0" anchor="t">
            <a:spAutoFit/>
          </a:bodyPr>
          <a:lstStyle/>
          <a:p>
            <a:pPr algn="l">
              <a:lnSpc>
                <a:spcPts val="4759"/>
              </a:lnSpc>
            </a:pPr>
            <a:r>
              <a:rPr lang="en-US" sz="3399" dirty="0">
                <a:solidFill>
                  <a:srgbClr val="0F6058"/>
                </a:solidFill>
                <a:latin typeface="Helios"/>
              </a:rPr>
              <a:t>Key Highlights</a:t>
            </a:r>
          </a:p>
        </p:txBody>
      </p:sp>
      <p:sp>
        <p:nvSpPr>
          <p:cNvPr id="15" name="Freeform 10">
            <a:extLst>
              <a:ext uri="{FF2B5EF4-FFF2-40B4-BE49-F238E27FC236}">
                <a16:creationId xmlns:a16="http://schemas.microsoft.com/office/drawing/2014/main" id="{576960BE-172E-EE58-630F-FCA68F00A5B1}"/>
              </a:ext>
            </a:extLst>
          </p:cNvPr>
          <p:cNvSpPr/>
          <p:nvPr/>
        </p:nvSpPr>
        <p:spPr>
          <a:xfrm>
            <a:off x="1333668" y="543062"/>
            <a:ext cx="1827776" cy="1827776"/>
          </a:xfrm>
          <a:custGeom>
            <a:avLst/>
            <a:gdLst/>
            <a:ahLst/>
            <a:cxnLst/>
            <a:rect l="l" t="t" r="r" b="b"/>
            <a:pathLst>
              <a:path w="1827776" h="1827776">
                <a:moveTo>
                  <a:pt x="0" y="0"/>
                </a:moveTo>
                <a:lnTo>
                  <a:pt x="1827776" y="0"/>
                </a:lnTo>
                <a:lnTo>
                  <a:pt x="1827776" y="1827776"/>
                </a:lnTo>
                <a:lnTo>
                  <a:pt x="0" y="1827776"/>
                </a:lnTo>
                <a:lnTo>
                  <a:pt x="0" y="0"/>
                </a:lnTo>
                <a:close/>
              </a:path>
            </a:pathLst>
          </a:custGeom>
          <a:blipFill>
            <a:blip r:embed="rId4"/>
            <a:stretch>
              <a:fillRect/>
            </a:stretch>
          </a:blipFill>
        </p:spPr>
        <p:txBody>
          <a:bodyPr/>
          <a:lstStyle/>
          <a:p>
            <a:endParaRPr lang="en-IN"/>
          </a:p>
        </p:txBody>
      </p:sp>
      <p:pic>
        <p:nvPicPr>
          <p:cNvPr id="17" name="Graphic 16">
            <a:extLst>
              <a:ext uri="{FF2B5EF4-FFF2-40B4-BE49-F238E27FC236}">
                <a16:creationId xmlns:a16="http://schemas.microsoft.com/office/drawing/2014/main" id="{23A71CFA-029C-8D26-66EE-4987C033BD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756" y="3201594"/>
            <a:ext cx="3657600" cy="3771900"/>
          </a:xfrm>
          <a:prstGeom prst="rect">
            <a:avLst/>
          </a:prstGeom>
        </p:spPr>
      </p:pic>
    </p:spTree>
    <p:extLst>
      <p:ext uri="{BB962C8B-B14F-4D97-AF65-F5344CB8AC3E}">
        <p14:creationId xmlns:p14="http://schemas.microsoft.com/office/powerpoint/2010/main" val="1336676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oftware company&#10;&#10;Description automatically generated">
            <a:extLst>
              <a:ext uri="{FF2B5EF4-FFF2-40B4-BE49-F238E27FC236}">
                <a16:creationId xmlns:a16="http://schemas.microsoft.com/office/drawing/2014/main" id="{35937B12-E745-F02D-7ABE-804A187ED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356" y="965200"/>
            <a:ext cx="13317286" cy="8356598"/>
          </a:xfrm>
          <a:prstGeom prst="rect">
            <a:avLst/>
          </a:prstGeom>
          <a:ln>
            <a:noFill/>
          </a:ln>
        </p:spPr>
      </p:pic>
    </p:spTree>
    <p:extLst>
      <p:ext uri="{BB962C8B-B14F-4D97-AF65-F5344CB8AC3E}">
        <p14:creationId xmlns:p14="http://schemas.microsoft.com/office/powerpoint/2010/main" val="246277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B7485B-CCC9-4A27-8BE0-B71309F581A8}"/>
              </a:ext>
            </a:extLst>
          </p:cNvPr>
          <p:cNvSpPr/>
          <p:nvPr/>
        </p:nvSpPr>
        <p:spPr>
          <a:xfrm>
            <a:off x="-590126" y="3997644"/>
            <a:ext cx="1462696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2"/>
          <p:cNvGrpSpPr/>
          <p:nvPr/>
        </p:nvGrpSpPr>
        <p:grpSpPr>
          <a:xfrm>
            <a:off x="-1287623" y="9258300"/>
            <a:ext cx="5765006" cy="1028700"/>
            <a:chOff x="0" y="0"/>
            <a:chExt cx="1049690" cy="187305"/>
          </a:xfrm>
        </p:grpSpPr>
        <p:sp>
          <p:nvSpPr>
            <p:cNvPr id="3" name="Freeform 3"/>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dirty="0"/>
            </a:p>
          </p:txBody>
        </p:sp>
        <p:sp>
          <p:nvSpPr>
            <p:cNvPr id="4" name="TextBox 4"/>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dirty="0"/>
            </a:p>
          </p:txBody>
        </p:sp>
      </p:grpSp>
      <p:sp>
        <p:nvSpPr>
          <p:cNvPr id="6" name="Freeform 6"/>
          <p:cNvSpPr/>
          <p:nvPr/>
        </p:nvSpPr>
        <p:spPr>
          <a:xfrm>
            <a:off x="10210800" y="-71261"/>
            <a:ext cx="15080946" cy="10271459"/>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E8223B"/>
          </a:solidFill>
        </p:spPr>
        <p:txBody>
          <a:bodyPr/>
          <a:lstStyle/>
          <a:p>
            <a:endParaRPr lang="en-IN" dirty="0"/>
          </a:p>
        </p:txBody>
      </p:sp>
      <p:sp>
        <p:nvSpPr>
          <p:cNvPr id="23" name="Freeform 4">
            <a:extLst>
              <a:ext uri="{FF2B5EF4-FFF2-40B4-BE49-F238E27FC236}">
                <a16:creationId xmlns:a16="http://schemas.microsoft.com/office/drawing/2014/main" id="{15BD57BA-CE50-40FF-83AA-A1A046FA3CCC}"/>
              </a:ext>
            </a:extLst>
          </p:cNvPr>
          <p:cNvSpPr/>
          <p:nvPr/>
        </p:nvSpPr>
        <p:spPr>
          <a:xfrm>
            <a:off x="152400" y="135223"/>
            <a:ext cx="1786954" cy="1786954"/>
          </a:xfrm>
          <a:custGeom>
            <a:avLst/>
            <a:gdLst/>
            <a:ahLst/>
            <a:cxnLst/>
            <a:rect l="l" t="t" r="r" b="b"/>
            <a:pathLst>
              <a:path w="1786954" h="1786954">
                <a:moveTo>
                  <a:pt x="0" y="0"/>
                </a:moveTo>
                <a:lnTo>
                  <a:pt x="1786954" y="0"/>
                </a:lnTo>
                <a:lnTo>
                  <a:pt x="1786954" y="1786954"/>
                </a:lnTo>
                <a:lnTo>
                  <a:pt x="0" y="1786954"/>
                </a:lnTo>
                <a:lnTo>
                  <a:pt x="0" y="0"/>
                </a:lnTo>
                <a:close/>
              </a:path>
            </a:pathLst>
          </a:custGeom>
          <a:blipFill>
            <a:blip r:embed="rId2"/>
            <a:stretch>
              <a:fillRect/>
            </a:stretch>
          </a:blipFill>
        </p:spPr>
        <p:txBody>
          <a:bodyPr/>
          <a:lstStyle/>
          <a:p>
            <a:endParaRPr lang="en-IN" dirty="0"/>
          </a:p>
        </p:txBody>
      </p:sp>
      <p:sp>
        <p:nvSpPr>
          <p:cNvPr id="14" name="AutoShape 2" descr="Microsoft Fabric: A new paradigm in how we work with data - Itequia">
            <a:extLst>
              <a:ext uri="{FF2B5EF4-FFF2-40B4-BE49-F238E27FC236}">
                <a16:creationId xmlns:a16="http://schemas.microsoft.com/office/drawing/2014/main" id="{ECFFAA0C-6822-44D7-BFA0-9503B3C7C5C5}"/>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 name="TextBox 17"/>
          <p:cNvSpPr txBox="1"/>
          <p:nvPr/>
        </p:nvSpPr>
        <p:spPr>
          <a:xfrm>
            <a:off x="762000" y="4789091"/>
            <a:ext cx="13053482" cy="1268809"/>
          </a:xfrm>
          <a:prstGeom prst="rect">
            <a:avLst/>
          </a:prstGeom>
        </p:spPr>
        <p:txBody>
          <a:bodyPr wrap="square" lIns="0" tIns="0" rIns="0" bIns="0" rtlCol="0" anchor="t">
            <a:spAutoFit/>
          </a:bodyPr>
          <a:lstStyle/>
          <a:p>
            <a:pPr>
              <a:lnSpc>
                <a:spcPts val="10199"/>
              </a:lnSpc>
            </a:pPr>
            <a:r>
              <a:rPr lang="en-US" sz="8499" dirty="0">
                <a:solidFill>
                  <a:srgbClr val="1A9A6C"/>
                </a:solidFill>
                <a:latin typeface="+mj-lt"/>
              </a:rPr>
              <a:t>What is current Ecosystem?</a:t>
            </a:r>
          </a:p>
        </p:txBody>
      </p:sp>
      <p:grpSp>
        <p:nvGrpSpPr>
          <p:cNvPr id="8" name="Group 8"/>
          <p:cNvGrpSpPr/>
          <p:nvPr/>
        </p:nvGrpSpPr>
        <p:grpSpPr>
          <a:xfrm rot="-10800000">
            <a:off x="13716000" y="-495300"/>
            <a:ext cx="7681766" cy="3540443"/>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F6058">
                <a:alpha val="80000"/>
              </a:srgbClr>
            </a:solidFill>
          </p:spPr>
          <p:txBody>
            <a:bodyPr/>
            <a:lstStyle/>
            <a:p>
              <a:endParaRPr lang="en-IN" dirty="0"/>
            </a:p>
          </p:txBody>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dirty="0"/>
            </a:p>
          </p:txBody>
        </p:sp>
      </p:grpSp>
      <p:pic>
        <p:nvPicPr>
          <p:cNvPr id="22" name="Picture 2" descr="Printing Services Agency In Roosevelt, UT | The Ink Spot">
            <a:extLst>
              <a:ext uri="{FF2B5EF4-FFF2-40B4-BE49-F238E27FC236}">
                <a16:creationId xmlns:a16="http://schemas.microsoft.com/office/drawing/2014/main" id="{3CDF5BAB-2B78-4DB5-ACC9-66729FAD6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005734">
            <a:off x="9440554" y="1100733"/>
            <a:ext cx="16710339" cy="82810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5" name="Over a hundred data and analytics specialists…">
            <a:extLst>
              <a:ext uri="{FF2B5EF4-FFF2-40B4-BE49-F238E27FC236}">
                <a16:creationId xmlns:a16="http://schemas.microsoft.com/office/drawing/2014/main" id="{CC5B89B7-8678-AE97-B8A5-6B52A3FADA1F}"/>
              </a:ext>
            </a:extLst>
          </p:cNvPr>
          <p:cNvSpPr txBox="1"/>
          <p:nvPr/>
        </p:nvSpPr>
        <p:spPr>
          <a:xfrm>
            <a:off x="1676400" y="2857500"/>
            <a:ext cx="15234658" cy="5909310"/>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buSzPct val="100000"/>
              <a:defRPr sz="4200">
                <a:solidFill>
                  <a:srgbClr val="FFFFFF"/>
                </a:solidFill>
                <a:latin typeface="Avenir Next"/>
                <a:ea typeface="Avenir Next"/>
                <a:cs typeface="Avenir Next"/>
                <a:sym typeface="Avenir Next"/>
              </a:defRPr>
            </a:pPr>
            <a:r>
              <a:rPr lang="en-US" sz="5400" dirty="0">
                <a:solidFill>
                  <a:srgbClr val="118365"/>
                </a:solidFill>
                <a:effectLst/>
                <a:latin typeface="Calibri" panose="020F0502020204030204" pitchFamily="34" charset="0"/>
                <a:ea typeface="Calibri" panose="020F0502020204030204" pitchFamily="34" charset="0"/>
                <a:cs typeface="Times New Roman" panose="02020603050405020304" pitchFamily="18" charset="0"/>
              </a:rPr>
              <a:t>Business intelligence is related to decision making</a:t>
            </a:r>
          </a:p>
          <a:p>
            <a:pPr>
              <a:buSzPct val="100000"/>
              <a:defRPr sz="4200">
                <a:solidFill>
                  <a:srgbClr val="FFFFFF"/>
                </a:solidFill>
                <a:latin typeface="Avenir Next"/>
                <a:ea typeface="Avenir Next"/>
                <a:cs typeface="Avenir Next"/>
                <a:sym typeface="Avenir Next"/>
              </a:defRPr>
            </a:pPr>
            <a:r>
              <a:rPr lang="en-US" sz="5400" dirty="0">
                <a:solidFill>
                  <a:srgbClr val="118365"/>
                </a:solidFill>
                <a:effectLst/>
                <a:latin typeface="Calibri" panose="020F0502020204030204" pitchFamily="34" charset="0"/>
                <a:ea typeface="Calibri" panose="020F0502020204030204" pitchFamily="34" charset="0"/>
                <a:cs typeface="Times New Roman" panose="02020603050405020304" pitchFamily="18" charset="0"/>
              </a:rPr>
              <a:t>olap.com “The term Business Intelligence (BI) refers to technologies, applications and practices for the collection, integration, analysis, and presentation of business information. The purpose of Business Intelligence is to support better business decision making.”</a:t>
            </a:r>
            <a:endParaRPr lang="en-US" sz="9600" dirty="0">
              <a:solidFill>
                <a:srgbClr val="118365"/>
              </a:solidFill>
            </a:endParaRPr>
          </a:p>
        </p:txBody>
      </p:sp>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Data Analytics</a:t>
            </a:r>
            <a:endParaRPr lang="en-US" sz="9600" b="1" dirty="0">
              <a:solidFill>
                <a:schemeClr val="tx1">
                  <a:lumMod val="95000"/>
                  <a:lumOff val="5000"/>
                </a:schemeClr>
              </a:solidFill>
              <a:latin typeface="+mj-lt"/>
            </a:endParaRPr>
          </a:p>
        </p:txBody>
      </p:sp>
    </p:spTree>
    <p:extLst>
      <p:ext uri="{BB962C8B-B14F-4D97-AF65-F5344CB8AC3E}">
        <p14:creationId xmlns:p14="http://schemas.microsoft.com/office/powerpoint/2010/main" val="26671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Power BI</a:t>
            </a:r>
            <a:endParaRPr lang="en-US" sz="9600" b="1" dirty="0">
              <a:solidFill>
                <a:schemeClr val="tx1">
                  <a:lumMod val="95000"/>
                  <a:lumOff val="5000"/>
                </a:schemeClr>
              </a:solidFill>
              <a:latin typeface="+mj-lt"/>
            </a:endParaRPr>
          </a:p>
        </p:txBody>
      </p:sp>
      <p:pic>
        <p:nvPicPr>
          <p:cNvPr id="7" name="Picture 6" descr="A screen shot of a diagram&#10;&#10;Description automatically generated">
            <a:extLst>
              <a:ext uri="{FF2B5EF4-FFF2-40B4-BE49-F238E27FC236}">
                <a16:creationId xmlns:a16="http://schemas.microsoft.com/office/drawing/2014/main" id="{4BA21B9B-85D7-683B-7F75-B762FD4E0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629363"/>
            <a:ext cx="11243228" cy="6979329"/>
          </a:xfrm>
          <a:prstGeom prst="rect">
            <a:avLst/>
          </a:prstGeom>
        </p:spPr>
      </p:pic>
    </p:spTree>
    <p:extLst>
      <p:ext uri="{BB962C8B-B14F-4D97-AF65-F5344CB8AC3E}">
        <p14:creationId xmlns:p14="http://schemas.microsoft.com/office/powerpoint/2010/main" val="250359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Azure</a:t>
            </a:r>
            <a:endParaRPr lang="en-US" sz="9600" b="1" dirty="0">
              <a:solidFill>
                <a:schemeClr val="tx1">
                  <a:lumMod val="95000"/>
                  <a:lumOff val="5000"/>
                </a:schemeClr>
              </a:solidFill>
              <a:latin typeface="+mj-lt"/>
            </a:endParaRPr>
          </a:p>
        </p:txBody>
      </p:sp>
      <p:pic>
        <p:nvPicPr>
          <p:cNvPr id="5" name="Picture 4" descr="A screenshot of a computer&#10;&#10;Description automatically generated">
            <a:extLst>
              <a:ext uri="{FF2B5EF4-FFF2-40B4-BE49-F238E27FC236}">
                <a16:creationId xmlns:a16="http://schemas.microsoft.com/office/drawing/2014/main" id="{B73C398E-99B1-2B95-9B7A-67F72872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171700"/>
            <a:ext cx="14173200" cy="6929585"/>
          </a:xfrm>
          <a:prstGeom prst="rect">
            <a:avLst/>
          </a:prstGeom>
        </p:spPr>
      </p:pic>
    </p:spTree>
    <p:extLst>
      <p:ext uri="{BB962C8B-B14F-4D97-AF65-F5344CB8AC3E}">
        <p14:creationId xmlns:p14="http://schemas.microsoft.com/office/powerpoint/2010/main" val="3698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idx="4294967295"/>
          </p:nvPr>
        </p:nvSpPr>
        <p:spPr>
          <a:xfrm>
            <a:off x="818388" y="4276726"/>
            <a:ext cx="4772025" cy="2493170"/>
          </a:xfrm>
        </p:spPr>
        <p:txBody>
          <a:bodyPr/>
          <a:lstStyle/>
          <a:p>
            <a:r>
              <a:rPr lang="en-US"/>
              <a:t>Today’s data and analytics challenges</a:t>
            </a:r>
          </a:p>
        </p:txBody>
      </p:sp>
      <p:sp>
        <p:nvSpPr>
          <p:cNvPr id="22" name="Oval 21">
            <a:extLst>
              <a:ext uri="{FF2B5EF4-FFF2-40B4-BE49-F238E27FC236}">
                <a16:creationId xmlns:a16="http://schemas.microsoft.com/office/drawing/2014/main" id="{835F867E-A463-7144-D8F4-CBD242DABE5B}"/>
              </a:ext>
              <a:ext uri="{C183D7F6-B498-43B3-948B-1728B52AA6E4}">
                <adec:decorative xmlns:adec="http://schemas.microsoft.com/office/drawing/2017/decorative" val="1"/>
              </a:ext>
            </a:extLst>
          </p:cNvPr>
          <p:cNvSpPr/>
          <p:nvPr/>
        </p:nvSpPr>
        <p:spPr bwMode="auto">
          <a:xfrm>
            <a:off x="1828800" y="2136491"/>
            <a:ext cx="1437566" cy="1437566"/>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solidFill>
                <a:srgbClr val="117865"/>
              </a:solidFill>
              <a:ea typeface="Segoe UI" pitchFamily="34" charset="0"/>
              <a:cs typeface="Segoe UI" pitchFamily="34" charset="0"/>
            </a:endParaRP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7595CBFD-C50A-235A-42F7-9D4DBB51E994}"/>
              </a:ext>
            </a:extLst>
          </p:cNvPr>
          <p:cNvSpPr>
            <a:spLocks noChangeAspect="1" noEditPoints="1"/>
          </p:cNvSpPr>
          <p:nvPr/>
        </p:nvSpPr>
        <p:spPr bwMode="auto">
          <a:xfrm>
            <a:off x="2154678" y="2502327"/>
            <a:ext cx="725792" cy="596475"/>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60" tIns="68580" rIns="137160" bIns="68580" numCol="1" anchor="t" anchorCtr="0" compatLnSpc="1">
            <a:prstTxWarp prst="textNoShape">
              <a:avLst/>
            </a:prstTxWarp>
          </a:bodyPr>
          <a:lstStyle/>
          <a:p>
            <a:endParaRPr lang="en-US" sz="2700">
              <a:gradFill>
                <a:gsLst>
                  <a:gs pos="0">
                    <a:srgbClr val="505050"/>
                  </a:gs>
                  <a:gs pos="100000">
                    <a:srgbClr val="505050"/>
                  </a:gs>
                </a:gsLst>
              </a:gradFill>
            </a:endParaRPr>
          </a:p>
        </p:txBody>
      </p:sp>
      <p:sp>
        <p:nvSpPr>
          <p:cNvPr id="13" name="Rounded Rectangle 12">
            <a:extLst>
              <a:ext uri="{FF2B5EF4-FFF2-40B4-BE49-F238E27FC236}">
                <a16:creationId xmlns:a16="http://schemas.microsoft.com/office/drawing/2014/main" id="{349AA9C2-9686-7CDB-A8D1-CB95E6459F5C}"/>
              </a:ext>
            </a:extLst>
          </p:cNvPr>
          <p:cNvSpPr/>
          <p:nvPr/>
        </p:nvSpPr>
        <p:spPr bwMode="auto">
          <a:xfrm>
            <a:off x="344122" y="3651634"/>
            <a:ext cx="4717355" cy="2403126"/>
          </a:xfrm>
          <a:prstGeom prst="roundRect">
            <a:avLst/>
          </a:prstGeom>
          <a:solidFill>
            <a:schemeClr val="tx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spcAft>
                <a:spcPts val="1200"/>
              </a:spcAft>
            </a:pPr>
            <a:r>
              <a:rPr lang="en-US" sz="2400" b="1">
                <a:solidFill>
                  <a:schemeClr val="accent6">
                    <a:lumMod val="75000"/>
                  </a:schemeClr>
                </a:solidFill>
                <a:latin typeface="Segoe UI" panose="020B0502040204020203" pitchFamily="34" charset="0"/>
                <a:ea typeface="Yu Mincho" panose="02020400000000000000" pitchFamily="18" charset="-128"/>
              </a:rPr>
              <a:t>Scaling data and analytics across the organization while reducing costs and optimizing existing data and management</a:t>
            </a:r>
            <a:r>
              <a:rPr lang="en-US" sz="2400" b="1">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rPr>
              <a:t> </a:t>
            </a:r>
            <a:r>
              <a:rPr lang="en-US" sz="2400" b="1">
                <a:solidFill>
                  <a:schemeClr val="accent6">
                    <a:lumMod val="75000"/>
                  </a:schemeClr>
                </a:solidFill>
              </a:rPr>
              <a:t> </a:t>
            </a:r>
            <a:r>
              <a:rPr lang="en-US" sz="2400" b="1">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rPr>
              <a:t> </a:t>
            </a:r>
          </a:p>
        </p:txBody>
      </p:sp>
      <p:sp>
        <p:nvSpPr>
          <p:cNvPr id="25" name="Oval 24">
            <a:extLst>
              <a:ext uri="{FF2B5EF4-FFF2-40B4-BE49-F238E27FC236}">
                <a16:creationId xmlns:a16="http://schemas.microsoft.com/office/drawing/2014/main" id="{BADD0F83-E027-4665-A9E6-46386B2E8941}"/>
              </a:ext>
              <a:ext uri="{C183D7F6-B498-43B3-948B-1728B52AA6E4}">
                <adec:decorative xmlns:adec="http://schemas.microsoft.com/office/drawing/2017/decorative" val="1"/>
              </a:ext>
            </a:extLst>
          </p:cNvPr>
          <p:cNvSpPr/>
          <p:nvPr/>
        </p:nvSpPr>
        <p:spPr bwMode="auto">
          <a:xfrm>
            <a:off x="7431095" y="4528622"/>
            <a:ext cx="1437566" cy="1437566"/>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b="1" err="1">
              <a:solidFill>
                <a:srgbClr val="117865"/>
              </a:solidFill>
              <a:ea typeface="Segoe UI" pitchFamily="34" charset="0"/>
              <a:cs typeface="Segoe UI" pitchFamily="34" charset="0"/>
            </a:endParaRPr>
          </a:p>
        </p:txBody>
      </p:sp>
      <p:sp>
        <p:nvSpPr>
          <p:cNvPr id="21" name="Modern_workplace" title="Icon of three people connected by a dotted line">
            <a:extLst>
              <a:ext uri="{FF2B5EF4-FFF2-40B4-BE49-F238E27FC236}">
                <a16:creationId xmlns:a16="http://schemas.microsoft.com/office/drawing/2014/main" id="{ED5E4B06-661E-B96F-DA87-621EF59BA8C3}"/>
              </a:ext>
            </a:extLst>
          </p:cNvPr>
          <p:cNvSpPr>
            <a:spLocks noChangeAspect="1" noEditPoints="1"/>
          </p:cNvSpPr>
          <p:nvPr/>
        </p:nvSpPr>
        <p:spPr bwMode="auto">
          <a:xfrm>
            <a:off x="7763434" y="4887344"/>
            <a:ext cx="743067" cy="720122"/>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60" tIns="68580" rIns="137160" bIns="68580" numCol="1" anchor="t" anchorCtr="0" compatLnSpc="1">
            <a:prstTxWarp prst="textNoShape">
              <a:avLst/>
            </a:prstTxWarp>
          </a:bodyPr>
          <a:lstStyle/>
          <a:p>
            <a:endParaRPr lang="en-US" sz="2700" b="1">
              <a:gradFill>
                <a:gsLst>
                  <a:gs pos="0">
                    <a:srgbClr val="505050"/>
                  </a:gs>
                  <a:gs pos="100000">
                    <a:srgbClr val="505050"/>
                  </a:gs>
                </a:gsLst>
              </a:gradFill>
            </a:endParaRPr>
          </a:p>
        </p:txBody>
      </p:sp>
      <p:sp>
        <p:nvSpPr>
          <p:cNvPr id="11" name="Rounded Rectangle 10">
            <a:extLst>
              <a:ext uri="{FF2B5EF4-FFF2-40B4-BE49-F238E27FC236}">
                <a16:creationId xmlns:a16="http://schemas.microsoft.com/office/drawing/2014/main" id="{3177204A-63A2-B10A-F3BA-39E8F2042E24}"/>
              </a:ext>
            </a:extLst>
          </p:cNvPr>
          <p:cNvSpPr/>
          <p:nvPr/>
        </p:nvSpPr>
        <p:spPr bwMode="auto">
          <a:xfrm>
            <a:off x="5791200" y="6170280"/>
            <a:ext cx="4717353" cy="1989747"/>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spcAft>
                <a:spcPts val="1200"/>
              </a:spcAft>
            </a:pPr>
            <a:r>
              <a:rPr lang="en-US" sz="2400" b="1" dirty="0">
                <a:solidFill>
                  <a:schemeClr val="accent6">
                    <a:lumMod val="75000"/>
                  </a:schemeClr>
                </a:solidFill>
                <a:latin typeface="Segoe UI" panose="020B0502040204020203" pitchFamily="34" charset="0"/>
                <a:ea typeface="Yu Mincho" panose="02020400000000000000" pitchFamily="18" charset="-128"/>
              </a:rPr>
              <a:t>Making data more accessible to technical and non-technical users in a governed and secure way</a:t>
            </a:r>
          </a:p>
        </p:txBody>
      </p:sp>
      <p:sp>
        <p:nvSpPr>
          <p:cNvPr id="30" name="Oval 29">
            <a:extLst>
              <a:ext uri="{FF2B5EF4-FFF2-40B4-BE49-F238E27FC236}">
                <a16:creationId xmlns:a16="http://schemas.microsoft.com/office/drawing/2014/main" id="{722B6AC0-F8ED-51C1-B30D-982C5CBF40D9}"/>
              </a:ext>
              <a:ext uri="{C183D7F6-B498-43B3-948B-1728B52AA6E4}">
                <adec:decorative xmlns:adec="http://schemas.microsoft.com/office/drawing/2017/decorative" val="1"/>
              </a:ext>
            </a:extLst>
          </p:cNvPr>
          <p:cNvSpPr/>
          <p:nvPr/>
        </p:nvSpPr>
        <p:spPr bwMode="auto">
          <a:xfrm>
            <a:off x="14749817" y="4424717"/>
            <a:ext cx="1437566" cy="1437566"/>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solidFill>
                <a:srgbClr val="117865"/>
              </a:solidFill>
              <a:ea typeface="Segoe UI" pitchFamily="34" charset="0"/>
              <a:cs typeface="Segoe UI" pitchFamily="34" charset="0"/>
            </a:endParaRPr>
          </a:p>
        </p:txBody>
      </p:sp>
      <p:sp>
        <p:nvSpPr>
          <p:cNvPr id="28" name="globe_6" title="Icon of a monitor in front of a sphere made of lines">
            <a:extLst>
              <a:ext uri="{FF2B5EF4-FFF2-40B4-BE49-F238E27FC236}">
                <a16:creationId xmlns:a16="http://schemas.microsoft.com/office/drawing/2014/main" id="{6A93A41B-30BD-888C-0A8D-A8C3FB77644F}"/>
              </a:ext>
            </a:extLst>
          </p:cNvPr>
          <p:cNvSpPr>
            <a:spLocks noChangeAspect="1" noEditPoints="1"/>
          </p:cNvSpPr>
          <p:nvPr/>
        </p:nvSpPr>
        <p:spPr bwMode="auto">
          <a:xfrm>
            <a:off x="15200969" y="4869179"/>
            <a:ext cx="512148" cy="54864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60" tIns="68580" rIns="137160" bIns="68580" numCol="1" anchor="t" anchorCtr="0" compatLnSpc="1">
            <a:prstTxWarp prst="textNoShape">
              <a:avLst/>
            </a:prstTxWarp>
          </a:bodyPr>
          <a:lstStyle/>
          <a:p>
            <a:endParaRPr lang="en-US" sz="2700"/>
          </a:p>
        </p:txBody>
      </p:sp>
      <p:sp>
        <p:nvSpPr>
          <p:cNvPr id="3" name="Rounded Rectangle 2">
            <a:extLst>
              <a:ext uri="{FF2B5EF4-FFF2-40B4-BE49-F238E27FC236}">
                <a16:creationId xmlns:a16="http://schemas.microsoft.com/office/drawing/2014/main" id="{4F2025BA-DA2F-B532-FFE2-8E44B25BC73D}"/>
              </a:ext>
            </a:extLst>
          </p:cNvPr>
          <p:cNvSpPr/>
          <p:nvPr/>
        </p:nvSpPr>
        <p:spPr bwMode="auto">
          <a:xfrm>
            <a:off x="13312217" y="2068345"/>
            <a:ext cx="4312766" cy="1930073"/>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fontAlgn="base">
              <a:spcAft>
                <a:spcPts val="1200"/>
              </a:spcAft>
            </a:pPr>
            <a:r>
              <a:rPr lang="en-US" sz="2400" b="1">
                <a:solidFill>
                  <a:schemeClr val="accent6">
                    <a:lumMod val="75000"/>
                  </a:schemeClr>
                </a:solidFill>
                <a:latin typeface="Segoe UI" panose="020B0502040204020203" pitchFamily="34" charset="0"/>
                <a:ea typeface="Yu Mincho" panose="02020400000000000000" pitchFamily="18" charset="-128"/>
              </a:rPr>
              <a:t>Growing BI adoption to drive a data-driven organization across LOBs and teams</a:t>
            </a:r>
          </a:p>
        </p:txBody>
      </p:sp>
      <p:sp>
        <p:nvSpPr>
          <p:cNvPr id="12" name="Rounded Rectangle 11">
            <a:extLst>
              <a:ext uri="{FF2B5EF4-FFF2-40B4-BE49-F238E27FC236}">
                <a16:creationId xmlns:a16="http://schemas.microsoft.com/office/drawing/2014/main" id="{FDF45F3E-75A2-CDC7-4E0D-B67E60CDCA96}"/>
              </a:ext>
            </a:extLst>
          </p:cNvPr>
          <p:cNvSpPr/>
          <p:nvPr/>
        </p:nvSpPr>
        <p:spPr bwMode="auto">
          <a:xfrm>
            <a:off x="13342697" y="6633636"/>
            <a:ext cx="4312766" cy="1526391"/>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spcAft>
                <a:spcPts val="1200"/>
              </a:spcAft>
            </a:pPr>
            <a:r>
              <a:rPr lang="en-US" sz="2400" b="1">
                <a:solidFill>
                  <a:schemeClr val="accent6">
                    <a:lumMod val="75000"/>
                  </a:schemeClr>
                </a:solidFill>
                <a:latin typeface="Segoe UI" panose="020B0502040204020203" pitchFamily="34" charset="0"/>
                <a:ea typeface="Yu Mincho" panose="02020400000000000000" pitchFamily="18" charset="-128"/>
              </a:rPr>
              <a:t>Breaking down data siloes and eliminating unnecessary data sprawl</a:t>
            </a:r>
          </a:p>
        </p:txBody>
      </p:sp>
      <p:sp>
        <p:nvSpPr>
          <p:cNvPr id="4" name="Title 1">
            <a:extLst>
              <a:ext uri="{FF2B5EF4-FFF2-40B4-BE49-F238E27FC236}">
                <a16:creationId xmlns:a16="http://schemas.microsoft.com/office/drawing/2014/main" id="{711B6DFE-986A-81F3-C0B1-11692A9BFC62}"/>
              </a:ext>
            </a:extLst>
          </p:cNvPr>
          <p:cNvSpPr txBox="1">
            <a:spLocks/>
          </p:cNvSpPr>
          <p:nvPr/>
        </p:nvSpPr>
        <p:spPr>
          <a:xfrm>
            <a:off x="0" y="175850"/>
            <a:ext cx="18288000"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US" dirty="0"/>
              <a:t>Data and analytics challenges</a:t>
            </a:r>
          </a:p>
        </p:txBody>
      </p:sp>
    </p:spTree>
    <p:extLst>
      <p:ext uri="{BB962C8B-B14F-4D97-AF65-F5344CB8AC3E}">
        <p14:creationId xmlns:p14="http://schemas.microsoft.com/office/powerpoint/2010/main" val="27734295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Choices – Chief Integration Office?</a:t>
            </a:r>
            <a:endParaRPr lang="en-US" sz="9600" b="1" dirty="0">
              <a:solidFill>
                <a:schemeClr val="tx1">
                  <a:lumMod val="95000"/>
                  <a:lumOff val="5000"/>
                </a:schemeClr>
              </a:solidFill>
              <a:latin typeface="+mj-lt"/>
            </a:endParaRPr>
          </a:p>
        </p:txBody>
      </p:sp>
      <p:pic>
        <p:nvPicPr>
          <p:cNvPr id="3" name="Picture 2" descr="A screenshot of a computer&#10;&#10;Description automatically generated">
            <a:extLst>
              <a:ext uri="{FF2B5EF4-FFF2-40B4-BE49-F238E27FC236}">
                <a16:creationId xmlns:a16="http://schemas.microsoft.com/office/drawing/2014/main" id="{1DCE5A3E-DFAE-9A71-2FBB-B9CDCB77A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852292"/>
            <a:ext cx="9906000" cy="8098824"/>
          </a:xfrm>
          <a:prstGeom prst="rect">
            <a:avLst/>
          </a:prstGeom>
        </p:spPr>
      </p:pic>
    </p:spTree>
    <p:extLst>
      <p:ext uri="{BB962C8B-B14F-4D97-AF65-F5344CB8AC3E}">
        <p14:creationId xmlns:p14="http://schemas.microsoft.com/office/powerpoint/2010/main" val="140028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11484</TotalTime>
  <Words>1969</Words>
  <Application>Microsoft Office PowerPoint</Application>
  <PresentationFormat>Custom</PresentationFormat>
  <Paragraphs>307</Paragraphs>
  <Slides>34</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Aptos</vt:lpstr>
      <vt:lpstr>Segoe UI Semibold</vt:lpstr>
      <vt:lpstr>Arial</vt:lpstr>
      <vt:lpstr>Helios</vt:lpstr>
      <vt:lpstr>Calibri</vt:lpstr>
      <vt:lpstr>Canva Sans Bold</vt:lpstr>
      <vt:lpstr>Canva Sans</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Today’s data and analytics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Fabric</dc:title>
  <cp:lastModifiedBy>Amit Chandak</cp:lastModifiedBy>
  <cp:revision>56</cp:revision>
  <dcterms:created xsi:type="dcterms:W3CDTF">2006-08-16T00:00:00Z</dcterms:created>
  <dcterms:modified xsi:type="dcterms:W3CDTF">2024-08-21T09:54:59Z</dcterms:modified>
  <dc:identifier>DAFkEpg_WPw</dc:identifier>
</cp:coreProperties>
</file>